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676" r:id="rId3"/>
    <p:sldId id="687" r:id="rId4"/>
    <p:sldId id="677" r:id="rId5"/>
    <p:sldId id="685" r:id="rId6"/>
    <p:sldId id="683" r:id="rId7"/>
    <p:sldId id="682" r:id="rId8"/>
    <p:sldId id="681" r:id="rId9"/>
    <p:sldId id="678" r:id="rId10"/>
    <p:sldId id="661" r:id="rId11"/>
    <p:sldId id="684" r:id="rId12"/>
    <p:sldId id="649" r:id="rId13"/>
  </p:sldIdLst>
  <p:sldSz cx="9144000" cy="5715000" type="screen16x10"/>
  <p:notesSz cx="7023100" cy="93091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5"/>
    <a:srgbClr val="FFF6DD"/>
    <a:srgbClr val="FFF7E1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69444" autoAdjust="0"/>
  </p:normalViewPr>
  <p:slideViewPr>
    <p:cSldViewPr snapToGrid="0">
      <p:cViewPr varScale="1">
        <p:scale>
          <a:sx n="139" d="100"/>
          <a:sy n="139" d="100"/>
        </p:scale>
        <p:origin x="852" y="11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F0D17-41A5-4605-B170-8603F112BBE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63638"/>
            <a:ext cx="50260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29F06-3A3B-413B-8F6C-6B71EB576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1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69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8538" y="1163638"/>
            <a:ext cx="50260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0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436A-972F-4210-83A8-02F2F62B453E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3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C541-EFCF-44C4-A1CF-3803CE30DC14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669DF-9107-474E-9960-0ACCF281A57D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5217-D249-410E-BA77-D26C29EAE162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1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6F4B-FEC9-4BA4-ACA1-145DC9743662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314E-96C7-4344-A48E-9DF1AB47423D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FCD2-BC9B-431D-8DA1-A86D5044A826}" type="datetime1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2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E7D7D-46F2-442D-B7BB-A9B7B74EFB6F}" type="datetime1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4C5A-A460-41CC-AA22-A7D16B5324BA}" type="datetime1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5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6483-3EC8-4863-AE72-C433BBE60AC1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29295-1124-463B-96AB-7AF9B37D466A}" type="datetime1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1462-FC90-4829-AC7C-6E3F81151FE8}" type="datetime1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15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7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DESIGN ENHANCEMENTS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-1531621"/>
            <a:ext cx="9319098" cy="79678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1774401"/>
            <a:ext cx="6574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CONSTRUCTION UPDATE</a:t>
            </a:r>
            <a:endParaRPr lang="en-US" sz="5000" b="1" dirty="0">
              <a:solidFill>
                <a:schemeClr val="bg2">
                  <a:lumMod val="2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Segment 1.1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Sundt</a:t>
            </a:r>
            <a:r>
              <a:rPr lang="en-US" sz="2800" dirty="0" smtClean="0"/>
              <a:t>-Davila JV on schedule to complete construction of segment 1.1 by May 5, 2018.</a:t>
            </a:r>
          </a:p>
          <a:p>
            <a:r>
              <a:rPr lang="en-US" sz="2800" dirty="0" smtClean="0"/>
              <a:t>Coordination with design team ongoing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9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7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DESIGN ENHANCEMENTS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-1531621"/>
            <a:ext cx="9319098" cy="79678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1774401"/>
            <a:ext cx="48526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  <a:endParaRPr lang="en-US" sz="5000" b="1" dirty="0">
              <a:solidFill>
                <a:schemeClr val="bg2">
                  <a:lumMod val="2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16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272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DESIGN ENHANCEMENTS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455" y="-1531621"/>
            <a:ext cx="9319098" cy="796782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2021406"/>
            <a:ext cx="6574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DESIGN UPDATE</a:t>
            </a:r>
            <a:endParaRPr lang="en-US" sz="5000" b="1" dirty="0">
              <a:solidFill>
                <a:schemeClr val="bg2">
                  <a:lumMod val="25000"/>
                </a:schemeClr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766215"/>
            <a:ext cx="7432759" cy="30811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Phase 1 Segment 2</a:t>
            </a:r>
            <a:r>
              <a:rPr lang="en-US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changes made pursuant to coordination with stakeholders in Houston to Commerce block</a:t>
            </a:r>
          </a:p>
          <a:p>
            <a:pPr lvl="1"/>
            <a:r>
              <a:rPr lang="en-US" sz="2500" dirty="0" smtClean="0"/>
              <a:t> </a:t>
            </a:r>
            <a:r>
              <a:rPr lang="en-US" sz="2800" dirty="0"/>
              <a:t>Entertainment plaza next to Alameda Theater</a:t>
            </a:r>
          </a:p>
          <a:p>
            <a:pPr lvl="2"/>
            <a:r>
              <a:rPr lang="en-US" sz="2500" dirty="0"/>
              <a:t>More diversity for events</a:t>
            </a:r>
          </a:p>
          <a:p>
            <a:pPr lvl="2"/>
            <a:r>
              <a:rPr lang="en-US" sz="2500" dirty="0"/>
              <a:t>Better use of space</a:t>
            </a:r>
          </a:p>
          <a:p>
            <a:pPr lvl="1"/>
            <a:r>
              <a:rPr lang="en-US" sz="2800" dirty="0"/>
              <a:t>Sunken Gardens </a:t>
            </a:r>
          </a:p>
          <a:p>
            <a:pPr lvl="2"/>
            <a:r>
              <a:rPr lang="en-US" sz="2500" dirty="0"/>
              <a:t>Allows more open space in plaza at street level</a:t>
            </a:r>
          </a:p>
          <a:p>
            <a:pPr lvl="2"/>
            <a:r>
              <a:rPr lang="en-US" sz="2500" dirty="0"/>
              <a:t>Provides more useful space at creek level</a:t>
            </a:r>
          </a:p>
          <a:p>
            <a:pPr lvl="1"/>
            <a:endParaRPr lang="en-US" sz="25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6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Phase 1 Segment 2</a:t>
            </a:r>
            <a:r>
              <a:rPr lang="en-US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Early out packages submitted to SDJV</a:t>
            </a:r>
          </a:p>
          <a:p>
            <a:pPr lvl="1"/>
            <a:r>
              <a:rPr lang="en-US" sz="2500" dirty="0" smtClean="0"/>
              <a:t>WP 11: Demolition and utility work</a:t>
            </a:r>
          </a:p>
          <a:p>
            <a:pPr lvl="2"/>
            <a:r>
              <a:rPr lang="en-US" sz="2200" dirty="0" smtClean="0"/>
              <a:t>Cost submitted:  $4 million</a:t>
            </a:r>
          </a:p>
          <a:p>
            <a:pPr lvl="1"/>
            <a:r>
              <a:rPr lang="en-US" sz="2500" dirty="0" smtClean="0"/>
              <a:t> WP 12:  Heavy Civil Houston to Dolorosa</a:t>
            </a:r>
          </a:p>
          <a:p>
            <a:pPr lvl="2"/>
            <a:r>
              <a:rPr lang="en-US" sz="2200" dirty="0" smtClean="0"/>
              <a:t>Cost estimate due December 12</a:t>
            </a:r>
          </a:p>
          <a:p>
            <a:r>
              <a:rPr lang="en-US" sz="2800" dirty="0" smtClean="0"/>
              <a:t>February 2018:  90% design submittal</a:t>
            </a:r>
          </a:p>
          <a:p>
            <a:r>
              <a:rPr lang="en-US" sz="2800" dirty="0" smtClean="0"/>
              <a:t>May 2018:  100% design submittal</a:t>
            </a:r>
          </a:p>
          <a:p>
            <a:r>
              <a:rPr lang="en-US" sz="2800" dirty="0" smtClean="0"/>
              <a:t>July 2018:  Submittal of Guaranteed Maximum Price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"/>
            <a:ext cx="9142485" cy="57103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7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"/>
            <a:ext cx="9143373" cy="57098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Phase 2</a:t>
            </a:r>
            <a:r>
              <a:rPr lang="en-US" b="1" dirty="0" smtClean="0"/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Design to resume in June 2018</a:t>
            </a:r>
          </a:p>
          <a:p>
            <a:pPr lvl="1"/>
            <a:r>
              <a:rPr lang="en-US" sz="2500" dirty="0" smtClean="0"/>
              <a:t>Completion in fall 2018</a:t>
            </a:r>
          </a:p>
          <a:p>
            <a:pPr lvl="1"/>
            <a:r>
              <a:rPr lang="en-US" sz="2500" dirty="0" smtClean="0"/>
              <a:t>Start of construction late 2018 or early 2019</a:t>
            </a:r>
          </a:p>
          <a:p>
            <a:pPr lvl="1"/>
            <a:r>
              <a:rPr lang="en-US" sz="2500" dirty="0" smtClean="0"/>
              <a:t>Complete construction late 2020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0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00342"/>
            <a:ext cx="9319098" cy="7967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Commissioners</a:t>
            </a:r>
            <a:r>
              <a:rPr lang="en-US" b="1" dirty="0" smtClean="0"/>
              <a:t> Court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0723"/>
            <a:ext cx="7886700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December 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Approval Recommendations:</a:t>
            </a:r>
          </a:p>
          <a:p>
            <a:r>
              <a:rPr lang="en-US" sz="2800" dirty="0" smtClean="0"/>
              <a:t>Segment 1.2 design changes</a:t>
            </a:r>
          </a:p>
          <a:p>
            <a:r>
              <a:rPr lang="en-US" sz="2800" dirty="0" smtClean="0"/>
              <a:t>Additional design fees for Segment 1.2</a:t>
            </a:r>
          </a:p>
          <a:p>
            <a:r>
              <a:rPr lang="en-US" sz="2800" dirty="0" smtClean="0"/>
              <a:t>Additional preconstruction fees</a:t>
            </a:r>
          </a:p>
          <a:p>
            <a:r>
              <a:rPr lang="en-US" sz="2800" dirty="0" smtClean="0"/>
              <a:t>NTP with construction of early out packages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6231</TotalTime>
  <Words>213</Words>
  <Application>Microsoft Office PowerPoint</Application>
  <PresentationFormat>On-screen Show (16:10)</PresentationFormat>
  <Paragraphs>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Futura Std Book</vt:lpstr>
      <vt:lpstr>Office Theme</vt:lpstr>
      <vt:lpstr>PowerPoint Presentation</vt:lpstr>
      <vt:lpstr>DESIGN ENHANCEMENTS</vt:lpstr>
      <vt:lpstr>PROJECT PHASING</vt:lpstr>
      <vt:lpstr>Phase 1 Segment 2 </vt:lpstr>
      <vt:lpstr>Phase 1 Segment 2 </vt:lpstr>
      <vt:lpstr>PowerPoint Presentation</vt:lpstr>
      <vt:lpstr>PowerPoint Presentation</vt:lpstr>
      <vt:lpstr>Phase 2 </vt:lpstr>
      <vt:lpstr>Commissioners Court</vt:lpstr>
      <vt:lpstr>DESIGN ENHANCEMENTS</vt:lpstr>
      <vt:lpstr>Segment 1.1 </vt:lpstr>
      <vt:lpstr>DESIGN ENHANCEMENTS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Kerry Averyt</cp:lastModifiedBy>
  <cp:revision>748</cp:revision>
  <cp:lastPrinted>2017-08-03T20:07:07Z</cp:lastPrinted>
  <dcterms:created xsi:type="dcterms:W3CDTF">2016-11-26T00:14:49Z</dcterms:created>
  <dcterms:modified xsi:type="dcterms:W3CDTF">2017-12-14T14:08:42Z</dcterms:modified>
</cp:coreProperties>
</file>