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428" r:id="rId3"/>
    <p:sldId id="460" r:id="rId4"/>
    <p:sldId id="461" r:id="rId5"/>
    <p:sldId id="430" r:id="rId6"/>
    <p:sldId id="473" r:id="rId7"/>
    <p:sldId id="431" r:id="rId8"/>
    <p:sldId id="477" r:id="rId9"/>
    <p:sldId id="475" r:id="rId10"/>
    <p:sldId id="480" r:id="rId11"/>
    <p:sldId id="478" r:id="rId12"/>
    <p:sldId id="479" r:id="rId13"/>
    <p:sldId id="474" r:id="rId14"/>
    <p:sldId id="463" r:id="rId15"/>
    <p:sldId id="464" r:id="rId16"/>
    <p:sldId id="465" r:id="rId17"/>
    <p:sldId id="466" r:id="rId18"/>
    <p:sldId id="467" r:id="rId19"/>
    <p:sldId id="469" r:id="rId20"/>
    <p:sldId id="470" r:id="rId21"/>
    <p:sldId id="471" r:id="rId22"/>
    <p:sldId id="472" r:id="rId23"/>
    <p:sldId id="442" r:id="rId24"/>
    <p:sldId id="315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8"/>
    <a:srgbClr val="EF7600"/>
    <a:srgbClr val="005E85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05" autoAdjust="0"/>
    <p:restoredTop sz="94095" autoAdjust="0"/>
  </p:normalViewPr>
  <p:slideViewPr>
    <p:cSldViewPr snapToGrid="0">
      <p:cViewPr varScale="1">
        <p:scale>
          <a:sx n="70" d="100"/>
          <a:sy n="70" d="100"/>
        </p:scale>
        <p:origin x="101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BDC8A-8E43-4AA0-BE21-A2FA17E300B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3EB3EA7-8C3A-4045-8844-02CA60436A3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100% submittal May 31</a:t>
          </a:r>
          <a:endParaRPr lang="en-US" dirty="0"/>
        </a:p>
      </dgm:t>
    </dgm:pt>
    <dgm:pt modelId="{4F88B019-7021-41EC-B47E-E409F65DA5AF}" type="sibTrans" cxnId="{53CA825D-1FC4-430D-835D-5D616F5ADDBC}">
      <dgm:prSet/>
      <dgm:spPr/>
      <dgm:t>
        <a:bodyPr/>
        <a:lstStyle/>
        <a:p>
          <a:endParaRPr lang="en-US"/>
        </a:p>
      </dgm:t>
    </dgm:pt>
    <dgm:pt modelId="{63D053FD-B458-4EF9-8055-8BBB312DE42C}" type="parTrans" cxnId="{53CA825D-1FC4-430D-835D-5D616F5ADDBC}">
      <dgm:prSet/>
      <dgm:spPr/>
      <dgm:t>
        <a:bodyPr/>
        <a:lstStyle/>
        <a:p>
          <a:endParaRPr lang="en-US"/>
        </a:p>
      </dgm:t>
    </dgm:pt>
    <dgm:pt modelId="{8DF90028-7A91-47C9-8534-1E617A493E1E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90% submittal Feb 28</a:t>
          </a:r>
          <a:endParaRPr lang="en-US" dirty="0"/>
        </a:p>
      </dgm:t>
    </dgm:pt>
    <dgm:pt modelId="{4E58922C-ED81-4BAA-8FFC-A839B0EFC745}" type="sibTrans" cxnId="{22229EF9-FDF9-4F49-8F2C-FC9D80DF48D4}">
      <dgm:prSet/>
      <dgm:spPr/>
      <dgm:t>
        <a:bodyPr/>
        <a:lstStyle/>
        <a:p>
          <a:endParaRPr lang="en-US"/>
        </a:p>
      </dgm:t>
    </dgm:pt>
    <dgm:pt modelId="{73A40802-A3FB-40D2-AF90-D0FD131DB514}" type="parTrans" cxnId="{22229EF9-FDF9-4F49-8F2C-FC9D80DF48D4}">
      <dgm:prSet/>
      <dgm:spPr/>
      <dgm:t>
        <a:bodyPr/>
        <a:lstStyle/>
        <a:p>
          <a:endParaRPr lang="en-US"/>
        </a:p>
      </dgm:t>
    </dgm:pt>
    <dgm:pt modelId="{DBFA473B-A986-44A4-90F2-3B2B8220DBC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Guaranteed Maximum Price July 31</a:t>
          </a:r>
          <a:endParaRPr lang="en-US" dirty="0"/>
        </a:p>
      </dgm:t>
    </dgm:pt>
    <dgm:pt modelId="{417FB5B8-3226-4821-9AE0-BC336AAF9C7F}" type="sibTrans" cxnId="{31573C14-6BC8-4687-8678-8D52B2D20A3F}">
      <dgm:prSet/>
      <dgm:spPr/>
      <dgm:t>
        <a:bodyPr/>
        <a:lstStyle/>
        <a:p>
          <a:endParaRPr lang="en-US"/>
        </a:p>
      </dgm:t>
    </dgm:pt>
    <dgm:pt modelId="{35689C86-0082-4BBC-8007-ECA1E260BC56}" type="parTrans" cxnId="{31573C14-6BC8-4687-8678-8D52B2D20A3F}">
      <dgm:prSet/>
      <dgm:spPr/>
      <dgm:t>
        <a:bodyPr/>
        <a:lstStyle/>
        <a:p>
          <a:endParaRPr lang="en-US"/>
        </a:p>
      </dgm:t>
    </dgm:pt>
    <dgm:pt modelId="{192732A9-7467-464E-8FCF-F7479646F843}" type="pres">
      <dgm:prSet presAssocID="{453BDC8A-8E43-4AA0-BE21-A2FA17E300BE}" presName="Name0" presStyleCnt="0">
        <dgm:presLayoutVars>
          <dgm:dir/>
          <dgm:animLvl val="lvl"/>
          <dgm:resizeHandles val="exact"/>
        </dgm:presLayoutVars>
      </dgm:prSet>
      <dgm:spPr/>
    </dgm:pt>
    <dgm:pt modelId="{3904B92E-73E6-42CF-B2A2-E686E3607D7E}" type="pres">
      <dgm:prSet presAssocID="{8DF90028-7A91-47C9-8534-1E617A493E1E}" presName="parTxOnly" presStyleLbl="node1" presStyleIdx="0" presStyleCnt="3" custScaleX="161324" custScaleY="150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44757-8654-470F-BF02-46D122F731D0}" type="pres">
      <dgm:prSet presAssocID="{4E58922C-ED81-4BAA-8FFC-A839B0EFC745}" presName="parTxOnlySpace" presStyleCnt="0"/>
      <dgm:spPr/>
    </dgm:pt>
    <dgm:pt modelId="{6FE4A4BB-8867-45BF-BA82-8A9A1A472C03}" type="pres">
      <dgm:prSet presAssocID="{43EB3EA7-8C3A-4045-8844-02CA60436A33}" presName="parTxOnly" presStyleLbl="node1" presStyleIdx="1" presStyleCnt="3" custScaleX="148551" custScaleY="146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6C203-5175-4C1F-AB8F-C26137380E97}" type="pres">
      <dgm:prSet presAssocID="{4F88B019-7021-41EC-B47E-E409F65DA5AF}" presName="parTxOnlySpace" presStyleCnt="0"/>
      <dgm:spPr/>
    </dgm:pt>
    <dgm:pt modelId="{B647B6BE-4259-48F7-83D2-3CE7EF28D8B1}" type="pres">
      <dgm:prSet presAssocID="{DBFA473B-A986-44A4-90F2-3B2B8220DBC6}" presName="parTxOnly" presStyleLbl="node1" presStyleIdx="2" presStyleCnt="3" custScaleX="144731" custScaleY="1501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229EF9-FDF9-4F49-8F2C-FC9D80DF48D4}" srcId="{453BDC8A-8E43-4AA0-BE21-A2FA17E300BE}" destId="{8DF90028-7A91-47C9-8534-1E617A493E1E}" srcOrd="0" destOrd="0" parTransId="{73A40802-A3FB-40D2-AF90-D0FD131DB514}" sibTransId="{4E58922C-ED81-4BAA-8FFC-A839B0EFC745}"/>
    <dgm:cxn modelId="{31573C14-6BC8-4687-8678-8D52B2D20A3F}" srcId="{453BDC8A-8E43-4AA0-BE21-A2FA17E300BE}" destId="{DBFA473B-A986-44A4-90F2-3B2B8220DBC6}" srcOrd="2" destOrd="0" parTransId="{35689C86-0082-4BBC-8007-ECA1E260BC56}" sibTransId="{417FB5B8-3226-4821-9AE0-BC336AAF9C7F}"/>
    <dgm:cxn modelId="{53CA825D-1FC4-430D-835D-5D616F5ADDBC}" srcId="{453BDC8A-8E43-4AA0-BE21-A2FA17E300BE}" destId="{43EB3EA7-8C3A-4045-8844-02CA60436A33}" srcOrd="1" destOrd="0" parTransId="{63D053FD-B458-4EF9-8055-8BBB312DE42C}" sibTransId="{4F88B019-7021-41EC-B47E-E409F65DA5AF}"/>
    <dgm:cxn modelId="{983D420E-1B3F-4129-BACB-6D206D7402F9}" type="presOf" srcId="{43EB3EA7-8C3A-4045-8844-02CA60436A33}" destId="{6FE4A4BB-8867-45BF-BA82-8A9A1A472C03}" srcOrd="0" destOrd="0" presId="urn:microsoft.com/office/officeart/2005/8/layout/chevron1"/>
    <dgm:cxn modelId="{5888EE14-35EA-4264-A866-996810A1BC23}" type="presOf" srcId="{8DF90028-7A91-47C9-8534-1E617A493E1E}" destId="{3904B92E-73E6-42CF-B2A2-E686E3607D7E}" srcOrd="0" destOrd="0" presId="urn:microsoft.com/office/officeart/2005/8/layout/chevron1"/>
    <dgm:cxn modelId="{1921BAB0-8ABC-42F6-AF06-5859BD73591D}" type="presOf" srcId="{453BDC8A-8E43-4AA0-BE21-A2FA17E300BE}" destId="{192732A9-7467-464E-8FCF-F7479646F843}" srcOrd="0" destOrd="0" presId="urn:microsoft.com/office/officeart/2005/8/layout/chevron1"/>
    <dgm:cxn modelId="{37D86E89-606C-4645-B8B4-8953A93D4DB1}" type="presOf" srcId="{DBFA473B-A986-44A4-90F2-3B2B8220DBC6}" destId="{B647B6BE-4259-48F7-83D2-3CE7EF28D8B1}" srcOrd="0" destOrd="0" presId="urn:microsoft.com/office/officeart/2005/8/layout/chevron1"/>
    <dgm:cxn modelId="{6DD6361C-ECF6-4270-B029-F4463D3BC79C}" type="presParOf" srcId="{192732A9-7467-464E-8FCF-F7479646F843}" destId="{3904B92E-73E6-42CF-B2A2-E686E3607D7E}" srcOrd="0" destOrd="0" presId="urn:microsoft.com/office/officeart/2005/8/layout/chevron1"/>
    <dgm:cxn modelId="{F135CA78-BD63-4A47-8378-34F365CFE2E4}" type="presParOf" srcId="{192732A9-7467-464E-8FCF-F7479646F843}" destId="{64144757-8654-470F-BF02-46D122F731D0}" srcOrd="1" destOrd="0" presId="urn:microsoft.com/office/officeart/2005/8/layout/chevron1"/>
    <dgm:cxn modelId="{2F057CA9-C5B9-4DDF-A1A1-967FCBB846ED}" type="presParOf" srcId="{192732A9-7467-464E-8FCF-F7479646F843}" destId="{6FE4A4BB-8867-45BF-BA82-8A9A1A472C03}" srcOrd="2" destOrd="0" presId="urn:microsoft.com/office/officeart/2005/8/layout/chevron1"/>
    <dgm:cxn modelId="{AD57C464-1B13-4DF1-B6E6-E01416DECE4C}" type="presParOf" srcId="{192732A9-7467-464E-8FCF-F7479646F843}" destId="{F046C203-5175-4C1F-AB8F-C26137380E97}" srcOrd="3" destOrd="0" presId="urn:microsoft.com/office/officeart/2005/8/layout/chevron1"/>
    <dgm:cxn modelId="{F052DECB-4568-4563-9CDE-9928A59E7A9E}" type="presParOf" srcId="{192732A9-7467-464E-8FCF-F7479646F843}" destId="{B647B6BE-4259-48F7-83D2-3CE7EF28D8B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BDC8A-8E43-4AA0-BE21-A2FA17E300B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3EB3EA7-8C3A-4045-8844-02CA60436A3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Begin Full Construction Late Summer</a:t>
          </a:r>
          <a:endParaRPr lang="en-US" dirty="0"/>
        </a:p>
      </dgm:t>
    </dgm:pt>
    <dgm:pt modelId="{4F88B019-7021-41EC-B47E-E409F65DA5AF}" type="sibTrans" cxnId="{53CA825D-1FC4-430D-835D-5D616F5ADDBC}">
      <dgm:prSet/>
      <dgm:spPr/>
      <dgm:t>
        <a:bodyPr/>
        <a:lstStyle/>
        <a:p>
          <a:endParaRPr lang="en-US"/>
        </a:p>
      </dgm:t>
    </dgm:pt>
    <dgm:pt modelId="{63D053FD-B458-4EF9-8055-8BBB312DE42C}" type="parTrans" cxnId="{53CA825D-1FC4-430D-835D-5D616F5ADDBC}">
      <dgm:prSet/>
      <dgm:spPr/>
      <dgm:t>
        <a:bodyPr/>
        <a:lstStyle/>
        <a:p>
          <a:endParaRPr lang="en-US"/>
        </a:p>
      </dgm:t>
    </dgm:pt>
    <dgm:pt modelId="{8DF90028-7A91-47C9-8534-1E617A493E1E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Begin EWP Construction in February</a:t>
          </a:r>
          <a:endParaRPr lang="en-US" dirty="0"/>
        </a:p>
      </dgm:t>
    </dgm:pt>
    <dgm:pt modelId="{4E58922C-ED81-4BAA-8FFC-A839B0EFC745}" type="sibTrans" cxnId="{22229EF9-FDF9-4F49-8F2C-FC9D80DF48D4}">
      <dgm:prSet/>
      <dgm:spPr/>
      <dgm:t>
        <a:bodyPr/>
        <a:lstStyle/>
        <a:p>
          <a:endParaRPr lang="en-US"/>
        </a:p>
      </dgm:t>
    </dgm:pt>
    <dgm:pt modelId="{73A40802-A3FB-40D2-AF90-D0FD131DB514}" type="parTrans" cxnId="{22229EF9-FDF9-4F49-8F2C-FC9D80DF48D4}">
      <dgm:prSet/>
      <dgm:spPr/>
      <dgm:t>
        <a:bodyPr/>
        <a:lstStyle/>
        <a:p>
          <a:endParaRPr lang="en-US"/>
        </a:p>
      </dgm:t>
    </dgm:pt>
    <dgm:pt modelId="{DBFA473B-A986-44A4-90F2-3B2B8220DBC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Construction Completion Mid-2020</a:t>
          </a:r>
          <a:endParaRPr lang="en-US" dirty="0"/>
        </a:p>
      </dgm:t>
    </dgm:pt>
    <dgm:pt modelId="{417FB5B8-3226-4821-9AE0-BC336AAF9C7F}" type="sibTrans" cxnId="{31573C14-6BC8-4687-8678-8D52B2D20A3F}">
      <dgm:prSet/>
      <dgm:spPr/>
      <dgm:t>
        <a:bodyPr/>
        <a:lstStyle/>
        <a:p>
          <a:endParaRPr lang="en-US"/>
        </a:p>
      </dgm:t>
    </dgm:pt>
    <dgm:pt modelId="{35689C86-0082-4BBC-8007-ECA1E260BC56}" type="parTrans" cxnId="{31573C14-6BC8-4687-8678-8D52B2D20A3F}">
      <dgm:prSet/>
      <dgm:spPr/>
      <dgm:t>
        <a:bodyPr/>
        <a:lstStyle/>
        <a:p>
          <a:endParaRPr lang="en-US"/>
        </a:p>
      </dgm:t>
    </dgm:pt>
    <dgm:pt modelId="{192732A9-7467-464E-8FCF-F7479646F843}" type="pres">
      <dgm:prSet presAssocID="{453BDC8A-8E43-4AA0-BE21-A2FA17E300BE}" presName="Name0" presStyleCnt="0">
        <dgm:presLayoutVars>
          <dgm:dir/>
          <dgm:animLvl val="lvl"/>
          <dgm:resizeHandles val="exact"/>
        </dgm:presLayoutVars>
      </dgm:prSet>
      <dgm:spPr/>
    </dgm:pt>
    <dgm:pt modelId="{3904B92E-73E6-42CF-B2A2-E686E3607D7E}" type="pres">
      <dgm:prSet presAssocID="{8DF90028-7A91-47C9-8534-1E617A493E1E}" presName="parTxOnly" presStyleLbl="node1" presStyleIdx="0" presStyleCnt="3" custScaleX="161324" custScaleY="150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44757-8654-470F-BF02-46D122F731D0}" type="pres">
      <dgm:prSet presAssocID="{4E58922C-ED81-4BAA-8FFC-A839B0EFC745}" presName="parTxOnlySpace" presStyleCnt="0"/>
      <dgm:spPr/>
    </dgm:pt>
    <dgm:pt modelId="{6FE4A4BB-8867-45BF-BA82-8A9A1A472C03}" type="pres">
      <dgm:prSet presAssocID="{43EB3EA7-8C3A-4045-8844-02CA60436A33}" presName="parTxOnly" presStyleLbl="node1" presStyleIdx="1" presStyleCnt="3" custScaleX="148551" custScaleY="146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6C203-5175-4C1F-AB8F-C26137380E97}" type="pres">
      <dgm:prSet presAssocID="{4F88B019-7021-41EC-B47E-E409F65DA5AF}" presName="parTxOnlySpace" presStyleCnt="0"/>
      <dgm:spPr/>
    </dgm:pt>
    <dgm:pt modelId="{B647B6BE-4259-48F7-83D2-3CE7EF28D8B1}" type="pres">
      <dgm:prSet presAssocID="{DBFA473B-A986-44A4-90F2-3B2B8220DBC6}" presName="parTxOnly" presStyleLbl="node1" presStyleIdx="2" presStyleCnt="3" custScaleX="144731" custScaleY="1501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229EF9-FDF9-4F49-8F2C-FC9D80DF48D4}" srcId="{453BDC8A-8E43-4AA0-BE21-A2FA17E300BE}" destId="{8DF90028-7A91-47C9-8534-1E617A493E1E}" srcOrd="0" destOrd="0" parTransId="{73A40802-A3FB-40D2-AF90-D0FD131DB514}" sibTransId="{4E58922C-ED81-4BAA-8FFC-A839B0EFC745}"/>
    <dgm:cxn modelId="{31573C14-6BC8-4687-8678-8D52B2D20A3F}" srcId="{453BDC8A-8E43-4AA0-BE21-A2FA17E300BE}" destId="{DBFA473B-A986-44A4-90F2-3B2B8220DBC6}" srcOrd="2" destOrd="0" parTransId="{35689C86-0082-4BBC-8007-ECA1E260BC56}" sibTransId="{417FB5B8-3226-4821-9AE0-BC336AAF9C7F}"/>
    <dgm:cxn modelId="{53CA825D-1FC4-430D-835D-5D616F5ADDBC}" srcId="{453BDC8A-8E43-4AA0-BE21-A2FA17E300BE}" destId="{43EB3EA7-8C3A-4045-8844-02CA60436A33}" srcOrd="1" destOrd="0" parTransId="{63D053FD-B458-4EF9-8055-8BBB312DE42C}" sibTransId="{4F88B019-7021-41EC-B47E-E409F65DA5AF}"/>
    <dgm:cxn modelId="{8F4C0BCE-378E-4D3C-9F83-6AA9E96059A6}" type="presOf" srcId="{8DF90028-7A91-47C9-8534-1E617A493E1E}" destId="{3904B92E-73E6-42CF-B2A2-E686E3607D7E}" srcOrd="0" destOrd="0" presId="urn:microsoft.com/office/officeart/2005/8/layout/chevron1"/>
    <dgm:cxn modelId="{104C6A03-557A-483A-BAE1-5EAAAD958A6B}" type="presOf" srcId="{453BDC8A-8E43-4AA0-BE21-A2FA17E300BE}" destId="{192732A9-7467-464E-8FCF-F7479646F843}" srcOrd="0" destOrd="0" presId="urn:microsoft.com/office/officeart/2005/8/layout/chevron1"/>
    <dgm:cxn modelId="{CC964DEB-C696-4B73-9044-398E45D0116C}" type="presOf" srcId="{DBFA473B-A986-44A4-90F2-3B2B8220DBC6}" destId="{B647B6BE-4259-48F7-83D2-3CE7EF28D8B1}" srcOrd="0" destOrd="0" presId="urn:microsoft.com/office/officeart/2005/8/layout/chevron1"/>
    <dgm:cxn modelId="{C4C41B2A-114C-4654-A2A9-515F182DE485}" type="presOf" srcId="{43EB3EA7-8C3A-4045-8844-02CA60436A33}" destId="{6FE4A4BB-8867-45BF-BA82-8A9A1A472C03}" srcOrd="0" destOrd="0" presId="urn:microsoft.com/office/officeart/2005/8/layout/chevron1"/>
    <dgm:cxn modelId="{B2619951-24AE-4D4F-8602-1E433141F9AA}" type="presParOf" srcId="{192732A9-7467-464E-8FCF-F7479646F843}" destId="{3904B92E-73E6-42CF-B2A2-E686E3607D7E}" srcOrd="0" destOrd="0" presId="urn:microsoft.com/office/officeart/2005/8/layout/chevron1"/>
    <dgm:cxn modelId="{96E2873A-F7F3-46AE-A9D6-6BBD9F2EF001}" type="presParOf" srcId="{192732A9-7467-464E-8FCF-F7479646F843}" destId="{64144757-8654-470F-BF02-46D122F731D0}" srcOrd="1" destOrd="0" presId="urn:microsoft.com/office/officeart/2005/8/layout/chevron1"/>
    <dgm:cxn modelId="{568FBF53-E805-460B-8212-30BB1E248709}" type="presParOf" srcId="{192732A9-7467-464E-8FCF-F7479646F843}" destId="{6FE4A4BB-8867-45BF-BA82-8A9A1A472C03}" srcOrd="2" destOrd="0" presId="urn:microsoft.com/office/officeart/2005/8/layout/chevron1"/>
    <dgm:cxn modelId="{A69A86D8-CEF8-4809-94DE-919BA1812942}" type="presParOf" srcId="{192732A9-7467-464E-8FCF-F7479646F843}" destId="{F046C203-5175-4C1F-AB8F-C26137380E97}" srcOrd="3" destOrd="0" presId="urn:microsoft.com/office/officeart/2005/8/layout/chevron1"/>
    <dgm:cxn modelId="{6A782488-6944-4124-9D0A-8374887E1E99}" type="presParOf" srcId="{192732A9-7467-464E-8FCF-F7479646F843}" destId="{B647B6BE-4259-48F7-83D2-3CE7EF28D8B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4B92E-73E6-42CF-B2A2-E686E3607D7E}">
      <dsp:nvSpPr>
        <dsp:cNvPr id="0" name=""/>
        <dsp:cNvSpPr/>
      </dsp:nvSpPr>
      <dsp:spPr>
        <a:xfrm>
          <a:off x="1936" y="243387"/>
          <a:ext cx="2926073" cy="109459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90% submittal Feb 28</a:t>
          </a:r>
          <a:endParaRPr lang="en-US" sz="2200" kern="1200" dirty="0"/>
        </a:p>
      </dsp:txBody>
      <dsp:txXfrm>
        <a:off x="549235" y="243387"/>
        <a:ext cx="1831475" cy="1094598"/>
      </dsp:txXfrm>
    </dsp:sp>
    <dsp:sp modelId="{6FE4A4BB-8867-45BF-BA82-8A9A1A472C03}">
      <dsp:nvSpPr>
        <dsp:cNvPr id="0" name=""/>
        <dsp:cNvSpPr/>
      </dsp:nvSpPr>
      <dsp:spPr>
        <a:xfrm>
          <a:off x="2746631" y="257462"/>
          <a:ext cx="2694398" cy="106644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100% submittal May 31</a:t>
          </a:r>
          <a:endParaRPr lang="en-US" sz="2200" kern="1200" dirty="0"/>
        </a:p>
      </dsp:txBody>
      <dsp:txXfrm>
        <a:off x="3279855" y="257462"/>
        <a:ext cx="1627950" cy="1066448"/>
      </dsp:txXfrm>
    </dsp:sp>
    <dsp:sp modelId="{B647B6BE-4259-48F7-83D2-3CE7EF28D8B1}">
      <dsp:nvSpPr>
        <dsp:cNvPr id="0" name=""/>
        <dsp:cNvSpPr/>
      </dsp:nvSpPr>
      <dsp:spPr>
        <a:xfrm>
          <a:off x="5259651" y="246050"/>
          <a:ext cx="2625112" cy="1089273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Guaranteed Maximum Price July 31</a:t>
          </a:r>
          <a:endParaRPr lang="en-US" sz="2200" kern="1200" dirty="0"/>
        </a:p>
      </dsp:txBody>
      <dsp:txXfrm>
        <a:off x="5804288" y="246050"/>
        <a:ext cx="1535839" cy="1089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4B92E-73E6-42CF-B2A2-E686E3607D7E}">
      <dsp:nvSpPr>
        <dsp:cNvPr id="0" name=""/>
        <dsp:cNvSpPr/>
      </dsp:nvSpPr>
      <dsp:spPr>
        <a:xfrm>
          <a:off x="1936" y="243387"/>
          <a:ext cx="2926073" cy="109459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Begin EWP Construction in February</a:t>
          </a:r>
          <a:endParaRPr lang="en-US" sz="2100" kern="1200" dirty="0"/>
        </a:p>
      </dsp:txBody>
      <dsp:txXfrm>
        <a:off x="549235" y="243387"/>
        <a:ext cx="1831475" cy="1094598"/>
      </dsp:txXfrm>
    </dsp:sp>
    <dsp:sp modelId="{6FE4A4BB-8867-45BF-BA82-8A9A1A472C03}">
      <dsp:nvSpPr>
        <dsp:cNvPr id="0" name=""/>
        <dsp:cNvSpPr/>
      </dsp:nvSpPr>
      <dsp:spPr>
        <a:xfrm>
          <a:off x="2746631" y="257462"/>
          <a:ext cx="2694398" cy="106644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Begin Full Construction Late Summer</a:t>
          </a:r>
          <a:endParaRPr lang="en-US" sz="2000" kern="1200" dirty="0"/>
        </a:p>
      </dsp:txBody>
      <dsp:txXfrm>
        <a:off x="3279855" y="257462"/>
        <a:ext cx="1627950" cy="1066448"/>
      </dsp:txXfrm>
    </dsp:sp>
    <dsp:sp modelId="{B647B6BE-4259-48F7-83D2-3CE7EF28D8B1}">
      <dsp:nvSpPr>
        <dsp:cNvPr id="0" name=""/>
        <dsp:cNvSpPr/>
      </dsp:nvSpPr>
      <dsp:spPr>
        <a:xfrm>
          <a:off x="5259651" y="246050"/>
          <a:ext cx="2625112" cy="1089273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Construction Completion Mid-2020</a:t>
          </a:r>
          <a:endParaRPr lang="en-US" sz="1900" kern="1200" dirty="0"/>
        </a:p>
      </dsp:txBody>
      <dsp:txXfrm>
        <a:off x="5804288" y="246050"/>
        <a:ext cx="1535839" cy="1089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8CE8-9FF5-4D19-9392-10865CBC748B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92D3-68C4-4614-98B3-B88589F8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4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49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88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7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71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9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7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30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97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4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60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28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05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7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6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54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0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89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3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6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2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834651"/>
            <a:ext cx="9144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4"/>
            <a:ext cx="9144000" cy="1135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4045907" y="6097086"/>
            <a:ext cx="1052186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2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34651"/>
            <a:ext cx="9144000" cy="1023349"/>
          </a:xfrm>
          <a:prstGeom prst="rect">
            <a:avLst/>
          </a:pr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4"/>
            <a:ext cx="9144000" cy="1135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4045907" y="6097086"/>
            <a:ext cx="1052186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1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6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1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5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7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726391"/>
            <a:ext cx="9144000" cy="1131610"/>
          </a:xfrm>
          <a:prstGeom prst="rect">
            <a:avLst/>
          </a:prstGeom>
          <a:solidFill>
            <a:srgbClr val="005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4"/>
            <a:ext cx="9144000" cy="11359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29DB790-FF6C-443B-A037-169A50134DA5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4045907" y="6097086"/>
            <a:ext cx="1052186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9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08" y="221725"/>
            <a:ext cx="3108946" cy="4705128"/>
          </a:xfrm>
          <a:prstGeom prst="rect">
            <a:avLst/>
          </a:prstGeom>
        </p:spPr>
      </p:pic>
      <p:sp>
        <p:nvSpPr>
          <p:cNvPr id="5" name="Shape 115"/>
          <p:cNvSpPr/>
          <p:nvPr/>
        </p:nvSpPr>
        <p:spPr>
          <a:xfrm>
            <a:off x="3850364" y="4926853"/>
            <a:ext cx="132343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3B3838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r>
              <a:rPr lang="en-US" sz="1200" dirty="0" smtClean="0"/>
              <a:t>Est. May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2018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5895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Futura Std Book" panose="020B05020202040203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PHASE 1.2 DESIGN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28649" y="1667221"/>
            <a:ext cx="7687089" cy="357401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90% design submitted March 31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Some design changes in Houston to Commerce block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100% design to be completed May </a:t>
            </a:r>
            <a:r>
              <a:rPr lang="en-US" sz="3600" dirty="0" smtClean="0"/>
              <a:t>31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Design </a:t>
            </a:r>
            <a:r>
              <a:rPr lang="en-US" sz="3600" dirty="0" err="1" smtClean="0"/>
              <a:t>Charrette</a:t>
            </a:r>
            <a:r>
              <a:rPr lang="en-US" sz="3600" dirty="0" smtClean="0"/>
              <a:t> April 11</a:t>
            </a:r>
            <a:endParaRPr lang="en-US" sz="3600" dirty="0" smtClean="0"/>
          </a:p>
          <a:p>
            <a:pPr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87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265"/>
            <a:ext cx="9144000" cy="59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Futura Std Book" panose="020B05020202040203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PHASE 1.2 CONSTRUCTION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73816" y="1325563"/>
            <a:ext cx="7687089" cy="3574014"/>
          </a:xfrm>
        </p:spPr>
        <p:txBody>
          <a:bodyPr>
            <a:normAutofit fontScale="85000" lnSpcReduction="10000"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Early Work Package 11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000" dirty="0" smtClean="0"/>
              <a:t>Demolition of former Dollar General building complete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000" dirty="0" smtClean="0"/>
              <a:t>Utility work on hold until after Fiesta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000" dirty="0" smtClean="0"/>
              <a:t>Calder Alley exploratory trenches complete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Early Work Package 12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000" dirty="0" smtClean="0"/>
              <a:t>Demolition of Alameda walkway complete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000" dirty="0" smtClean="0"/>
              <a:t>Drilled pier construction to start late April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094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Futura Std Book" panose="020B0502020204020303" pitchFamily="34" charset="0"/>
                <a:ea typeface="+mj-ea"/>
                <a:cs typeface="+mj-cs"/>
              </a:defRPr>
            </a:lvl1pPr>
          </a:lstStyle>
          <a:p>
            <a:r>
              <a:rPr lang="en-US" sz="4000" smtClean="0"/>
              <a:t>PROJECT PHASING</a:t>
            </a:r>
            <a:endParaRPr lang="en-US" sz="4000" dirty="0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0" y="959669"/>
            <a:ext cx="7969780" cy="448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Futura Std Book" panose="020B0502020204020303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73816" y="1325563"/>
            <a:ext cx="7687089" cy="3574014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0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Futura Std Book" panose="020B0502020204020303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73816" y="1325563"/>
            <a:ext cx="7687089" cy="3574014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Futura Std Book" panose="020B0502020204020303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73816" y="1325563"/>
            <a:ext cx="7687089" cy="3574014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1050" y="152400"/>
            <a:ext cx="7886700" cy="1325563"/>
          </a:xfrm>
        </p:spPr>
        <p:txBody>
          <a:bodyPr/>
          <a:lstStyle/>
          <a:p>
            <a:r>
              <a:rPr lang="en-US" sz="4000" dirty="0"/>
              <a:t>Phase 1.2 Timeline</a:t>
            </a:r>
            <a:r>
              <a:rPr lang="en-US" b="1" dirty="0" smtClean="0"/>
              <a:t> </a:t>
            </a:r>
            <a:endParaRPr lang="en-US" sz="4000" dirty="0"/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817342"/>
              </p:ext>
            </p:extLst>
          </p:nvPr>
        </p:nvGraphicFramePr>
        <p:xfrm>
          <a:off x="515617" y="1546232"/>
          <a:ext cx="7886700" cy="1581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273124"/>
              </p:ext>
            </p:extLst>
          </p:nvPr>
        </p:nvGraphicFramePr>
        <p:xfrm>
          <a:off x="560754" y="3252889"/>
          <a:ext cx="7886700" cy="1581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467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87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908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Futura Std Book" panose="020B0502020204020303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Futura Std Book" panose="020B0502020204020303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0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4751</TotalTime>
  <Words>132</Words>
  <Application>Microsoft Office PowerPoint</Application>
  <PresentationFormat>On-screen Show (4:3)</PresentationFormat>
  <Paragraphs>45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Futura Std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1.2 Timeline </vt:lpstr>
      <vt:lpstr>QUESTIONS</vt:lpstr>
    </vt:vector>
  </TitlesOfParts>
  <Company>San Antonio River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Kerry Averyt</cp:lastModifiedBy>
  <cp:revision>386</cp:revision>
  <cp:lastPrinted>2017-06-20T22:08:44Z</cp:lastPrinted>
  <dcterms:created xsi:type="dcterms:W3CDTF">2016-11-26T00:14:49Z</dcterms:created>
  <dcterms:modified xsi:type="dcterms:W3CDTF">2018-04-12T05:06:57Z</dcterms:modified>
</cp:coreProperties>
</file>