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690" r:id="rId3"/>
    <p:sldId id="696" r:id="rId4"/>
    <p:sldId id="689" r:id="rId5"/>
    <p:sldId id="691" r:id="rId6"/>
    <p:sldId id="731" r:id="rId7"/>
    <p:sldId id="734" r:id="rId8"/>
    <p:sldId id="739" r:id="rId9"/>
    <p:sldId id="738" r:id="rId10"/>
    <p:sldId id="676" r:id="rId11"/>
    <p:sldId id="677" r:id="rId12"/>
    <p:sldId id="649" r:id="rId13"/>
  </p:sldIdLst>
  <p:sldSz cx="9144000" cy="5715000" type="screen16x10"/>
  <p:notesSz cx="7023100" cy="93091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5"/>
    <a:srgbClr val="FFF6DD"/>
    <a:srgbClr val="FFF7E1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69444" autoAdjust="0"/>
  </p:normalViewPr>
  <p:slideViewPr>
    <p:cSldViewPr snapToGrid="0">
      <p:cViewPr varScale="1">
        <p:scale>
          <a:sx n="84" d="100"/>
          <a:sy n="84" d="100"/>
        </p:scale>
        <p:origin x="792" y="4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F0D17-41A5-4605-B170-8603F112BBE2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163638"/>
            <a:ext cx="50260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29F06-3A3B-413B-8F6C-6B71EB576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1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1163638"/>
            <a:ext cx="50260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1163638"/>
            <a:ext cx="50260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2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1163638"/>
            <a:ext cx="50260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6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1163638"/>
            <a:ext cx="50260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0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436A-972F-4210-83A8-02F2F62B453E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C541-EFCF-44C4-A1CF-3803CE30DC14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5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9DF-9107-474E-9960-0ACCF281A57D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1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5217-D249-410E-BA77-D26C29EAE162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1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6F4B-FEC9-4BA4-ACA1-145DC9743662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314E-96C7-4344-A48E-9DF1AB47423D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4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FCD2-BC9B-431D-8DA1-A86D5044A826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2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D7D-46F2-442D-B7BB-A9B7B74EFB6F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4C5A-A460-41CC-AA22-A7D16B5324BA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5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483-3EC8-4863-AE72-C433BBE60AC1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5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9295-1124-463B-96AB-7AF9B37D466A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7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1462-FC90-4829-AC7C-6E3F81151FE8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5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15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272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DESIGN ENHANCEMENTS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55" y="-1531621"/>
            <a:ext cx="9319098" cy="796782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2021406"/>
            <a:ext cx="6574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DESIGN UPDATE</a:t>
            </a:r>
            <a:endParaRPr lang="en-US" sz="5000" b="1" dirty="0">
              <a:solidFill>
                <a:schemeClr val="bg2">
                  <a:lumMod val="25000"/>
                </a:schemeClr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0342"/>
            <a:ext cx="9319098" cy="7967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Phase 1.2 Design Update</a:t>
            </a:r>
            <a:r>
              <a:rPr lang="en-US" b="1" dirty="0" smtClean="0"/>
              <a:t>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0723"/>
            <a:ext cx="7886700" cy="36261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Design team </a:t>
            </a:r>
            <a:r>
              <a:rPr lang="en-US" sz="2800" dirty="0" smtClean="0"/>
              <a:t>submitted </a:t>
            </a:r>
            <a:r>
              <a:rPr lang="en-US" sz="2800" dirty="0" smtClean="0"/>
              <a:t>90% </a:t>
            </a:r>
            <a:r>
              <a:rPr lang="en-US" sz="2800" dirty="0" smtClean="0"/>
              <a:t>plans to SDJV on </a:t>
            </a:r>
            <a:r>
              <a:rPr lang="en-US" sz="2800" dirty="0" smtClean="0"/>
              <a:t>February  </a:t>
            </a:r>
            <a:r>
              <a:rPr lang="en-US" sz="2800" dirty="0" smtClean="0"/>
              <a:t>28</a:t>
            </a:r>
          </a:p>
          <a:p>
            <a:pPr lvl="1"/>
            <a:r>
              <a:rPr lang="en-US" sz="2500" dirty="0" smtClean="0"/>
              <a:t>SDJV will review and provide comments</a:t>
            </a:r>
            <a:endParaRPr lang="en-US" sz="1900" dirty="0" smtClean="0"/>
          </a:p>
          <a:p>
            <a:r>
              <a:rPr lang="en-US" sz="2800" dirty="0" smtClean="0"/>
              <a:t>100% design submittal due May </a:t>
            </a:r>
            <a:r>
              <a:rPr lang="en-US" sz="2800" dirty="0" smtClean="0"/>
              <a:t>31</a:t>
            </a:r>
          </a:p>
          <a:p>
            <a:pPr lvl="1"/>
            <a:r>
              <a:rPr lang="en-US" sz="2500" dirty="0" smtClean="0"/>
              <a:t>Deliverable date may be impacted by requested design revisions</a:t>
            </a:r>
            <a:endParaRPr lang="en-US" sz="2500" dirty="0" smtClean="0"/>
          </a:p>
          <a:p>
            <a:r>
              <a:rPr lang="en-US" sz="2800" dirty="0" smtClean="0"/>
              <a:t>Design team and SDJV will continue to work together as design progresses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272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DESIGN ENHANCEMENTS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55" y="-1531621"/>
            <a:ext cx="9319098" cy="796782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1774401"/>
            <a:ext cx="48526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QUESTIONS</a:t>
            </a:r>
          </a:p>
          <a:p>
            <a:r>
              <a:rPr lang="en-US" sz="5000" b="1" dirty="0" smtClean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&amp; COMMENTS</a:t>
            </a:r>
            <a:endParaRPr lang="en-US" sz="5000" b="1" dirty="0">
              <a:solidFill>
                <a:schemeClr val="bg2">
                  <a:lumMod val="25000"/>
                </a:schemeClr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0342"/>
            <a:ext cx="9319098" cy="7967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San Pedro Creek Status Update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0723"/>
            <a:ext cx="7886700" cy="3626115"/>
          </a:xfrm>
        </p:spPr>
        <p:txBody>
          <a:bodyPr>
            <a:normAutofit/>
          </a:bodyPr>
          <a:lstStyle/>
          <a:p>
            <a:r>
              <a:rPr lang="en-US" sz="2700" dirty="0" smtClean="0"/>
              <a:t>Phases 1.1 and 1.2 </a:t>
            </a:r>
            <a:r>
              <a:rPr lang="en-US" sz="2700" dirty="0"/>
              <a:t>Construction </a:t>
            </a:r>
          </a:p>
          <a:p>
            <a:r>
              <a:rPr lang="en-US" sz="2700" dirty="0" smtClean="0"/>
              <a:t>Phase </a:t>
            </a:r>
            <a:r>
              <a:rPr lang="en-US" sz="2700" dirty="0"/>
              <a:t>1.2 </a:t>
            </a:r>
            <a:r>
              <a:rPr lang="en-US" sz="2700" dirty="0" smtClean="0"/>
              <a:t>Design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pPr marL="342900" lvl="1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PROJECT PHASING</a:t>
            </a:r>
            <a:endParaRPr lang="en-US" sz="4000" b="1" dirty="0"/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0" y="1030899"/>
            <a:ext cx="7969780" cy="4483002"/>
          </a:xfrm>
        </p:spPr>
      </p:pic>
    </p:spTree>
    <p:extLst>
      <p:ext uri="{BB962C8B-B14F-4D97-AF65-F5344CB8AC3E}">
        <p14:creationId xmlns:p14="http://schemas.microsoft.com/office/powerpoint/2010/main" val="31395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272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DESIGN ENHANCEMENTS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55" y="-1531621"/>
            <a:ext cx="9319098" cy="796782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1774401"/>
            <a:ext cx="6574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CONSTRUCTION UPDATE</a:t>
            </a:r>
            <a:endParaRPr lang="en-US" sz="5000" b="1" dirty="0">
              <a:solidFill>
                <a:schemeClr val="bg2">
                  <a:lumMod val="25000"/>
                </a:schemeClr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7" y="-500342"/>
            <a:ext cx="9319098" cy="7967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Phase 1.1 Construction Update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0723"/>
            <a:ext cx="7886700" cy="3626115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Sundt-Davila JV on schedule to complete construction of Phase 1.1 by May 5, 2018</a:t>
            </a:r>
          </a:p>
          <a:p>
            <a:pPr lvl="1"/>
            <a:r>
              <a:rPr lang="en-US" sz="2800" dirty="0" smtClean="0"/>
              <a:t>Travis </a:t>
            </a:r>
            <a:r>
              <a:rPr lang="en-US" sz="2800" dirty="0" smtClean="0"/>
              <a:t>Gatehouse </a:t>
            </a:r>
            <a:r>
              <a:rPr lang="en-US" sz="2800" dirty="0" smtClean="0"/>
              <a:t>and wall complete</a:t>
            </a:r>
          </a:p>
          <a:p>
            <a:pPr lvl="2"/>
            <a:r>
              <a:rPr lang="en-US" sz="2500" dirty="0" smtClean="0"/>
              <a:t>Impoundment gate received</a:t>
            </a:r>
          </a:p>
          <a:p>
            <a:pPr lvl="1"/>
            <a:r>
              <a:rPr lang="en-US" sz="2800" dirty="0" smtClean="0"/>
              <a:t>Arsenal Pump Station construction ongoing</a:t>
            </a:r>
          </a:p>
          <a:p>
            <a:pPr lvl="1"/>
            <a:r>
              <a:rPr lang="en-US" sz="2800" dirty="0" smtClean="0"/>
              <a:t>New drone video shot February 26</a:t>
            </a:r>
            <a:endParaRPr lang="en-US" sz="2500" dirty="0" smtClean="0"/>
          </a:p>
          <a:p>
            <a:pPr lvl="1"/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0342"/>
            <a:ext cx="9319098" cy="79678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623"/>
            <a:ext cx="9319098" cy="61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0342"/>
            <a:ext cx="9319098" cy="7967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Phase 1.2 Construction Update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0723"/>
            <a:ext cx="7886700" cy="36261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Early Work Package 11</a:t>
            </a:r>
          </a:p>
          <a:p>
            <a:pPr lvl="1"/>
            <a:r>
              <a:rPr lang="en-US" sz="2500" dirty="0" smtClean="0"/>
              <a:t>Former Dollar General building </a:t>
            </a:r>
            <a:r>
              <a:rPr lang="en-US" sz="2500" dirty="0" smtClean="0"/>
              <a:t>no longer stands</a:t>
            </a:r>
            <a:endParaRPr lang="en-US" sz="2500" dirty="0" smtClean="0"/>
          </a:p>
          <a:p>
            <a:pPr lvl="1"/>
            <a:r>
              <a:rPr lang="en-US" sz="2500" dirty="0" smtClean="0"/>
              <a:t>Utility relocations ongoing</a:t>
            </a:r>
          </a:p>
          <a:p>
            <a:r>
              <a:rPr lang="en-US" sz="2800" dirty="0" smtClean="0"/>
              <a:t>Early Work Package 12</a:t>
            </a:r>
          </a:p>
          <a:p>
            <a:pPr lvl="1"/>
            <a:r>
              <a:rPr lang="en-US" sz="2500" dirty="0" smtClean="0"/>
              <a:t>Demolition and heavy civil work </a:t>
            </a:r>
            <a:r>
              <a:rPr lang="en-US" sz="2500" dirty="0" smtClean="0"/>
              <a:t>delayed due to cultural artifacts encountered in Calder Alley</a:t>
            </a:r>
          </a:p>
          <a:p>
            <a:pPr lvl="1"/>
            <a:r>
              <a:rPr lang="en-US" sz="2500" dirty="0" smtClean="0"/>
              <a:t>Trenching plan to conduct additional investigations developed and approved by OHP, THC and USACE</a:t>
            </a:r>
            <a:endParaRPr lang="en-US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0342"/>
            <a:ext cx="9319098" cy="7967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Phase 1.2 Construction Update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0723"/>
            <a:ext cx="7886700" cy="3626115"/>
          </a:xfrm>
        </p:spPr>
        <p:txBody>
          <a:bodyPr>
            <a:normAutofit/>
          </a:bodyPr>
          <a:lstStyle/>
          <a:p>
            <a:pPr lvl="1"/>
            <a:r>
              <a:rPr lang="en-US" sz="2500" dirty="0" smtClean="0"/>
              <a:t>Full construction to begin late summer or early fall</a:t>
            </a:r>
          </a:p>
          <a:p>
            <a:pPr lvl="2"/>
            <a:r>
              <a:rPr lang="en-US" sz="2200" dirty="0" smtClean="0"/>
              <a:t>Tentative construction completion projection </a:t>
            </a:r>
          </a:p>
          <a:p>
            <a:pPr lvl="3"/>
            <a:r>
              <a:rPr lang="en-US" sz="2050" dirty="0" smtClean="0"/>
              <a:t>Mid-2020 to Mid-2021</a:t>
            </a:r>
            <a:endParaRPr lang="en-US" sz="2050" dirty="0" smtClean="0"/>
          </a:p>
          <a:p>
            <a:pPr lvl="1"/>
            <a:r>
              <a:rPr lang="en-US" sz="2500" dirty="0" smtClean="0"/>
              <a:t>Multiple layers of coordination required</a:t>
            </a:r>
            <a:endParaRPr lang="en-US" sz="2200" dirty="0"/>
          </a:p>
          <a:p>
            <a:pPr lvl="2"/>
            <a:r>
              <a:rPr lang="en-US" sz="2200" dirty="0" smtClean="0"/>
              <a:t>Public and Stakeholder meetings to be scheduled</a:t>
            </a:r>
          </a:p>
          <a:p>
            <a:pPr lvl="1"/>
            <a:r>
              <a:rPr lang="en-US" sz="2500" dirty="0" smtClean="0"/>
              <a:t>Commerce Street Project Coordination</a:t>
            </a:r>
          </a:p>
          <a:p>
            <a:pPr lvl="2"/>
            <a:r>
              <a:rPr lang="en-US" sz="2200" dirty="0" smtClean="0"/>
              <a:t>Project schedules must be closely coordinated</a:t>
            </a:r>
          </a:p>
          <a:p>
            <a:pPr lvl="1"/>
            <a:r>
              <a:rPr lang="en-US" sz="2500" dirty="0" smtClean="0"/>
              <a:t>Priority is to minimize impacts to downtown activities</a:t>
            </a:r>
          </a:p>
          <a:p>
            <a:pPr lvl="2"/>
            <a:endParaRPr lang="en-US" sz="2200" dirty="0" smtClean="0"/>
          </a:p>
          <a:p>
            <a:pPr lvl="1"/>
            <a:endParaRPr lang="en-US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6603</TotalTime>
  <Words>231</Words>
  <Application>Microsoft Office PowerPoint</Application>
  <PresentationFormat>On-screen Show (16:10)</PresentationFormat>
  <Paragraphs>57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Futura Std Book</vt:lpstr>
      <vt:lpstr>Office Theme</vt:lpstr>
      <vt:lpstr>PowerPoint Presentation</vt:lpstr>
      <vt:lpstr>San Pedro Creek Status Update </vt:lpstr>
      <vt:lpstr>PROJECT PHASING</vt:lpstr>
      <vt:lpstr>DESIGN ENHANCEMENTS</vt:lpstr>
      <vt:lpstr>Phase 1.1 Construction Update </vt:lpstr>
      <vt:lpstr>PowerPoint Presentation</vt:lpstr>
      <vt:lpstr>Phase 1.2 Construction Update </vt:lpstr>
      <vt:lpstr>PowerPoint Presentation</vt:lpstr>
      <vt:lpstr>Phase 1.2 Construction Update </vt:lpstr>
      <vt:lpstr>DESIGN ENHANCEMENTS</vt:lpstr>
      <vt:lpstr>Phase 1.2 Design Update </vt:lpstr>
      <vt:lpstr>DESIGN ENHANCEMENTS</vt:lpstr>
    </vt:vector>
  </TitlesOfParts>
  <Company>San Antonio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Kerry Averyt</cp:lastModifiedBy>
  <cp:revision>794</cp:revision>
  <cp:lastPrinted>2017-08-03T20:07:07Z</cp:lastPrinted>
  <dcterms:created xsi:type="dcterms:W3CDTF">2016-11-26T00:14:49Z</dcterms:created>
  <dcterms:modified xsi:type="dcterms:W3CDTF">2018-03-08T07:56:30Z</dcterms:modified>
</cp:coreProperties>
</file>