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432" r:id="rId2"/>
    <p:sldId id="419" r:id="rId3"/>
    <p:sldId id="420" r:id="rId4"/>
    <p:sldId id="435" r:id="rId5"/>
    <p:sldId id="436" r:id="rId6"/>
    <p:sldId id="438" r:id="rId7"/>
    <p:sldId id="437" r:id="rId8"/>
    <p:sldId id="439" r:id="rId9"/>
    <p:sldId id="440" r:id="rId10"/>
    <p:sldId id="433" r:id="rId11"/>
    <p:sldId id="434" r:id="rId12"/>
    <p:sldId id="422" r:id="rId13"/>
    <p:sldId id="424" r:id="rId14"/>
    <p:sldId id="425" r:id="rId15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718"/>
    <a:srgbClr val="EF7600"/>
    <a:srgbClr val="005E85"/>
    <a:srgbClr val="A1C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05" autoAdjust="0"/>
    <p:restoredTop sz="94634"/>
  </p:normalViewPr>
  <p:slideViewPr>
    <p:cSldViewPr snapToGrid="0">
      <p:cViewPr varScale="1">
        <p:scale>
          <a:sx n="66" d="100"/>
          <a:sy n="66" d="100"/>
        </p:scale>
        <p:origin x="1136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9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2C5006C-C50D-4A87-8744-E65EF1892101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7EC755C-EA31-428F-9098-DFD8C5B83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60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C8CE8-9FF5-4D19-9392-10865CBC748B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B92D3-68C4-4614-98B3-B88589F85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79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39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43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234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374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67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1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98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937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29F06-3A3B-413B-8F6C-6B71EB5764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057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5834651"/>
            <a:ext cx="9144000" cy="1023349"/>
          </a:xfrm>
          <a:prstGeom prst="rect">
            <a:avLst/>
          </a:prstGeom>
          <a:solidFill>
            <a:srgbClr val="EF7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pPr/>
              <a:t>5/9/2018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0624"/>
            <a:ext cx="9144000" cy="11359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42"/>
          <a:stretch/>
        </p:blipFill>
        <p:spPr>
          <a:xfrm>
            <a:off x="4045907" y="6097086"/>
            <a:ext cx="1052186" cy="73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60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7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25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5563"/>
            <a:ext cx="7886700" cy="4851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834651"/>
            <a:ext cx="9144000" cy="1023349"/>
          </a:xfrm>
          <a:prstGeom prst="rect">
            <a:avLst/>
          </a:prstGeom>
          <a:solidFill>
            <a:srgbClr val="FFB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0624"/>
            <a:ext cx="9144000" cy="11359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42"/>
          <a:stretch/>
        </p:blipFill>
        <p:spPr>
          <a:xfrm>
            <a:off x="4045907" y="6097086"/>
            <a:ext cx="1052186" cy="73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02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7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8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12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6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11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652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7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5726391"/>
            <a:ext cx="9144000" cy="1131610"/>
          </a:xfrm>
          <a:prstGeom prst="rect">
            <a:avLst/>
          </a:prstGeom>
          <a:solidFill>
            <a:srgbClr val="005E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0624"/>
            <a:ext cx="9144000" cy="11359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529DB790-FF6C-443B-A037-169A50134DA5}" type="datetimeFigureOut">
              <a:rPr lang="en-US" smtClean="0"/>
              <a:pPr/>
              <a:t>5/9/2018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42"/>
          <a:stretch/>
        </p:blipFill>
        <p:spPr>
          <a:xfrm>
            <a:off x="4045907" y="6097086"/>
            <a:ext cx="1052186" cy="73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9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3">
              <a:lumMod val="50000"/>
            </a:schemeClr>
          </a:solidFill>
          <a:latin typeface="Futura Std Book" panose="020B05020202040203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3">
              <a:lumMod val="50000"/>
            </a:schemeClr>
          </a:solidFill>
          <a:latin typeface="Futura Std Book" panose="020B05020202040203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3">
              <a:lumMod val="50000"/>
            </a:schemeClr>
          </a:solidFill>
          <a:latin typeface="Futura Std Book" panose="020B05020202040203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3">
              <a:lumMod val="50000"/>
            </a:schemeClr>
          </a:solidFill>
          <a:latin typeface="Futura Std Book" panose="020B05020202040203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>
              <a:lumMod val="50000"/>
            </a:schemeClr>
          </a:solidFill>
          <a:latin typeface="Futura Std Book" panose="020B05020202040203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3">
              <a:lumMod val="50000"/>
            </a:schemeClr>
          </a:solidFill>
          <a:latin typeface="Futura Std Book" panose="020B05020202040203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608" y="221725"/>
            <a:ext cx="3108946" cy="4705128"/>
          </a:xfrm>
          <a:prstGeom prst="rect">
            <a:avLst/>
          </a:prstGeom>
        </p:spPr>
      </p:pic>
      <p:sp>
        <p:nvSpPr>
          <p:cNvPr id="5" name="Shape 115"/>
          <p:cNvSpPr/>
          <p:nvPr/>
        </p:nvSpPr>
        <p:spPr>
          <a:xfrm>
            <a:off x="3850364" y="4926853"/>
            <a:ext cx="132343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>
                <a:solidFill>
                  <a:srgbClr val="3B3838"/>
                </a:solidFill>
                <a:latin typeface="Futura Std Book"/>
                <a:ea typeface="Futura Std Book"/>
                <a:cs typeface="Futura Std Book"/>
                <a:sym typeface="Futura Std Book"/>
              </a:defRPr>
            </a:lvl1pPr>
          </a:lstStyle>
          <a:p>
            <a:r>
              <a:rPr lang="en-US" sz="1200" dirty="0" smtClean="0"/>
              <a:t>Est. May 5</a:t>
            </a:r>
            <a:r>
              <a:rPr lang="en-US" sz="1200" baseline="30000" dirty="0" smtClean="0"/>
              <a:t>th</a:t>
            </a:r>
            <a:r>
              <a:rPr lang="en-US" sz="1200" dirty="0" smtClean="0"/>
              <a:t> 2018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302847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Phase 1.2 Construction Update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9833"/>
            <a:ext cx="7886700" cy="362611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Early </a:t>
            </a:r>
            <a:r>
              <a:rPr lang="en-US" dirty="0"/>
              <a:t>Work Package </a:t>
            </a:r>
            <a:r>
              <a:rPr lang="en-US" dirty="0" smtClean="0"/>
              <a:t>12:  Heavy Civil Construction</a:t>
            </a:r>
            <a:endParaRPr lang="en-US" dirty="0"/>
          </a:p>
          <a:p>
            <a:r>
              <a:rPr lang="en-US" sz="2900" dirty="0" smtClean="0"/>
              <a:t>AH Beck mobilized to the site of the Dollar General to begin drilled piers on </a:t>
            </a:r>
            <a:r>
              <a:rPr lang="en-US" sz="2900" dirty="0" smtClean="0"/>
              <a:t>4/30</a:t>
            </a:r>
          </a:p>
          <a:p>
            <a:r>
              <a:rPr lang="en-US" sz="2900" dirty="0" smtClean="0"/>
              <a:t>Groundwater mitigation required</a:t>
            </a:r>
          </a:p>
          <a:p>
            <a:pPr lvl="1"/>
            <a:r>
              <a:rPr lang="en-US" sz="2500" dirty="0" smtClean="0"/>
              <a:t>Initial testing did not find contaminants above the minimum levels</a:t>
            </a:r>
          </a:p>
          <a:p>
            <a:pPr lvl="1"/>
            <a:r>
              <a:rPr lang="en-US" sz="2500" dirty="0" smtClean="0"/>
              <a:t>No treatment required before discharging into creek</a:t>
            </a:r>
          </a:p>
          <a:p>
            <a:pPr lvl="1"/>
            <a:r>
              <a:rPr lang="en-US" sz="2500" dirty="0" smtClean="0"/>
              <a:t>Continual testing will be conducted</a:t>
            </a:r>
            <a:endParaRPr lang="en-US" sz="2500" dirty="0" smtClean="0"/>
          </a:p>
          <a:p>
            <a:pPr lvl="1"/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3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Phase 1.2 Construction Update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9833"/>
            <a:ext cx="7886700" cy="3626115"/>
          </a:xfrm>
        </p:spPr>
        <p:txBody>
          <a:bodyPr>
            <a:normAutofit/>
          </a:bodyPr>
          <a:lstStyle/>
          <a:p>
            <a:r>
              <a:rPr lang="en-US" dirty="0" smtClean="0"/>
              <a:t>Commerce Street construction</a:t>
            </a:r>
          </a:p>
          <a:p>
            <a:r>
              <a:rPr lang="en-US" dirty="0" smtClean="0"/>
              <a:t>Full closure to begin in June</a:t>
            </a:r>
          </a:p>
          <a:p>
            <a:pPr lvl="1"/>
            <a:r>
              <a:rPr lang="en-US" dirty="0" smtClean="0"/>
              <a:t>3-month duration</a:t>
            </a:r>
          </a:p>
          <a:p>
            <a:r>
              <a:rPr lang="en-US" dirty="0" smtClean="0"/>
              <a:t>One lane open beginning early September</a:t>
            </a:r>
          </a:p>
          <a:p>
            <a:pPr lvl="1"/>
            <a:r>
              <a:rPr lang="en-US" dirty="0" smtClean="0"/>
              <a:t>13-month duration</a:t>
            </a:r>
          </a:p>
          <a:p>
            <a:r>
              <a:rPr lang="en-US" dirty="0" smtClean="0"/>
              <a:t>Coordination with COSA project team ongoing</a:t>
            </a:r>
          </a:p>
          <a:p>
            <a:pPr lvl="1"/>
            <a:r>
              <a:rPr lang="en-US" dirty="0" smtClean="0"/>
              <a:t>Street project to let </a:t>
            </a:r>
            <a:r>
              <a:rPr lang="en-US" dirty="0" smtClean="0"/>
              <a:t>in September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9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Phase 1.2 Design Update</a:t>
            </a:r>
            <a:r>
              <a:rPr lang="en-US" b="1" dirty="0" smtClean="0"/>
              <a:t>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52224"/>
            <a:ext cx="7886700" cy="3626115"/>
          </a:xfrm>
        </p:spPr>
        <p:txBody>
          <a:bodyPr>
            <a:normAutofit/>
          </a:bodyPr>
          <a:lstStyle/>
          <a:p>
            <a:r>
              <a:rPr lang="en-US" dirty="0" smtClean="0"/>
              <a:t>Design team working on 100% completion</a:t>
            </a:r>
            <a:endParaRPr lang="en-US" dirty="0"/>
          </a:p>
          <a:p>
            <a:pPr lvl="1"/>
            <a:r>
              <a:rPr lang="en-US" dirty="0" smtClean="0"/>
              <a:t>QA/QC submittal May 31</a:t>
            </a:r>
          </a:p>
          <a:p>
            <a:pPr lvl="1"/>
            <a:r>
              <a:rPr lang="en-US" dirty="0" smtClean="0"/>
              <a:t>Final submittal June 15</a:t>
            </a:r>
          </a:p>
          <a:p>
            <a:r>
              <a:rPr lang="en-US" dirty="0" smtClean="0"/>
              <a:t>Guaranteed Maximum Price submittal August 15</a:t>
            </a:r>
            <a:endParaRPr lang="en-US" dirty="0"/>
          </a:p>
          <a:p>
            <a:r>
              <a:rPr lang="en-US" dirty="0"/>
              <a:t>Coordination with SDJV ongoing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6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Partner Coordination</a:t>
            </a:r>
            <a:r>
              <a:rPr lang="en-US" b="1" dirty="0" smtClean="0"/>
              <a:t>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26921"/>
            <a:ext cx="7886700" cy="362611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Executive Committee </a:t>
            </a:r>
          </a:p>
          <a:p>
            <a:pPr lvl="1"/>
            <a:r>
              <a:rPr lang="en-US" sz="2500" dirty="0"/>
              <a:t>David Smith, County Manager, Bexar County</a:t>
            </a:r>
          </a:p>
          <a:p>
            <a:pPr lvl="1"/>
            <a:r>
              <a:rPr lang="en-US" sz="2500" dirty="0"/>
              <a:t>Lori Houston, Assistant City Manager, City of San Antonio</a:t>
            </a:r>
          </a:p>
          <a:p>
            <a:pPr lvl="1"/>
            <a:r>
              <a:rPr lang="en-US" sz="2500" dirty="0"/>
              <a:t>Mike </a:t>
            </a:r>
            <a:r>
              <a:rPr lang="en-US" sz="2500" dirty="0" err="1"/>
              <a:t>Frisbie</a:t>
            </a:r>
            <a:r>
              <a:rPr lang="en-US" sz="2500" dirty="0"/>
              <a:t>, Director, Transportation and Capital Improvements, City of San Antonio</a:t>
            </a:r>
          </a:p>
          <a:p>
            <a:pPr lvl="1"/>
            <a:r>
              <a:rPr lang="en-US" sz="2500" dirty="0"/>
              <a:t>Suzanne Scott, General Manager, San Antonio River Authority</a:t>
            </a:r>
          </a:p>
          <a:p>
            <a:r>
              <a:rPr lang="en-US" dirty="0" smtClean="0"/>
              <a:t>May 21: </a:t>
            </a:r>
            <a:r>
              <a:rPr lang="en-US" dirty="0"/>
              <a:t>Regular Monthly </a:t>
            </a:r>
            <a:r>
              <a:rPr lang="en-US" dirty="0" smtClean="0"/>
              <a:t>Meeting</a:t>
            </a:r>
          </a:p>
          <a:p>
            <a:r>
              <a:rPr lang="en-US" dirty="0" smtClean="0"/>
              <a:t>April 12:  City Council approved O&amp;M Agreement </a:t>
            </a:r>
            <a:endParaRPr lang="en-US" dirty="0"/>
          </a:p>
          <a:p>
            <a:pPr lvl="1"/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3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9163" y="2338813"/>
            <a:ext cx="456567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2">
                    <a:lumMod val="25000"/>
                  </a:schemeClr>
                </a:solidFill>
                <a:latin typeface="Futura Std Book" panose="020B0502020204020303" pitchFamily="34" charset="0"/>
              </a:rPr>
              <a:t>QUESTIONS</a:t>
            </a:r>
          </a:p>
          <a:p>
            <a:pPr algn="ctr"/>
            <a:r>
              <a:rPr lang="en-US" sz="5000" b="1" dirty="0">
                <a:solidFill>
                  <a:schemeClr val="bg2">
                    <a:lumMod val="25000"/>
                  </a:schemeClr>
                </a:solidFill>
                <a:latin typeface="Futura Std Book" panose="020B0502020204020303" pitchFamily="34" charset="0"/>
              </a:rPr>
              <a:t>&amp; COMMENTS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3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407" y="1527656"/>
            <a:ext cx="8595598" cy="286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1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Phase 1.2 Construction Update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9833"/>
            <a:ext cx="7886700" cy="3626115"/>
          </a:xfrm>
        </p:spPr>
        <p:txBody>
          <a:bodyPr>
            <a:normAutofit/>
          </a:bodyPr>
          <a:lstStyle/>
          <a:p>
            <a:r>
              <a:rPr lang="en-US" dirty="0"/>
              <a:t>Early Work Package </a:t>
            </a:r>
            <a:r>
              <a:rPr lang="en-US" dirty="0" smtClean="0"/>
              <a:t>11:  Demolition and Utility relocation</a:t>
            </a:r>
            <a:endParaRPr lang="en-US" dirty="0"/>
          </a:p>
          <a:p>
            <a:r>
              <a:rPr lang="en-US" sz="2900" dirty="0" smtClean="0"/>
              <a:t>Additional Calder Alley Archeological </a:t>
            </a:r>
            <a:r>
              <a:rPr lang="en-US" sz="2900" dirty="0" smtClean="0"/>
              <a:t>Mitigation</a:t>
            </a:r>
          </a:p>
          <a:p>
            <a:r>
              <a:rPr lang="en-US" sz="2900" dirty="0" smtClean="0"/>
              <a:t>Raba </a:t>
            </a:r>
            <a:r>
              <a:rPr lang="en-US" sz="2900" dirty="0" err="1" smtClean="0"/>
              <a:t>Kistner</a:t>
            </a:r>
            <a:r>
              <a:rPr lang="en-US" sz="2900" dirty="0" smtClean="0"/>
              <a:t> developing plan for additional investigations</a:t>
            </a:r>
          </a:p>
          <a:p>
            <a:pPr lvl="1"/>
            <a:r>
              <a:rPr lang="en-US" sz="2500" dirty="0" smtClean="0"/>
              <a:t>Plan to be submitted to COSA OHP and THC for approval</a:t>
            </a:r>
          </a:p>
          <a:p>
            <a:pPr lvl="1"/>
            <a:endParaRPr lang="en-US" sz="2500" dirty="0" smtClean="0"/>
          </a:p>
          <a:p>
            <a:endParaRPr lang="en-US" sz="2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2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76" y="235819"/>
            <a:ext cx="7440327" cy="495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74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76" y="259882"/>
            <a:ext cx="7469204" cy="481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2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68" y="346509"/>
            <a:ext cx="7854215" cy="474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39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46" y="250256"/>
            <a:ext cx="7690586" cy="497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0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5" y="490888"/>
            <a:ext cx="7671334" cy="449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9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74" y="433137"/>
            <a:ext cx="7623208" cy="466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3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4321</TotalTime>
  <Words>237</Words>
  <Application>Microsoft Office PowerPoint</Application>
  <PresentationFormat>On-screen Show (4:3)</PresentationFormat>
  <Paragraphs>52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Futura Std Book</vt:lpstr>
      <vt:lpstr>Office Theme</vt:lpstr>
      <vt:lpstr>PowerPoint Presentation</vt:lpstr>
      <vt:lpstr>PowerPoint Presentation</vt:lpstr>
      <vt:lpstr>Phase 1.2 Construction Update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Phase 1.2 Construction Update </vt:lpstr>
      <vt:lpstr>Phase 1.2 Construction Update </vt:lpstr>
      <vt:lpstr>Phase 1.2 Design Update </vt:lpstr>
      <vt:lpstr>Partner Coordination </vt:lpstr>
      <vt:lpstr>PowerPoint Presentation</vt:lpstr>
    </vt:vector>
  </TitlesOfParts>
  <Company>San Antonio River Authority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Bridget  Hinze</dc:creator>
  <cp:lastModifiedBy>Kerry Averyt</cp:lastModifiedBy>
  <cp:revision>370</cp:revision>
  <cp:lastPrinted>2017-06-20T22:08:44Z</cp:lastPrinted>
  <dcterms:created xsi:type="dcterms:W3CDTF">2016-11-26T00:14:49Z</dcterms:created>
  <dcterms:modified xsi:type="dcterms:W3CDTF">2018-05-10T06:14:19Z</dcterms:modified>
</cp:coreProperties>
</file>