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419" r:id="rId3"/>
    <p:sldId id="422" r:id="rId4"/>
    <p:sldId id="420" r:id="rId5"/>
    <p:sldId id="421" r:id="rId6"/>
    <p:sldId id="423" r:id="rId7"/>
    <p:sldId id="315"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Driffill" initials="MD" lastIdx="1" clrIdx="0">
    <p:extLst>
      <p:ext uri="{19B8F6BF-5375-455C-9EA6-DF929625EA0E}">
        <p15:presenceInfo xmlns:p15="http://schemas.microsoft.com/office/powerpoint/2012/main" userId="S-1-5-21-3633465811-738413490-447972161-21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718"/>
    <a:srgbClr val="EF7600"/>
    <a:srgbClr val="005E85"/>
    <a:srgbClr val="A1C4C6"/>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05" autoAdjust="0"/>
    <p:restoredTop sz="94634"/>
  </p:normalViewPr>
  <p:slideViewPr>
    <p:cSldViewPr snapToGrid="0">
      <p:cViewPr varScale="1">
        <p:scale>
          <a:sx n="113" d="100"/>
          <a:sy n="113" d="100"/>
        </p:scale>
        <p:origin x="1320" y="56"/>
      </p:cViewPr>
      <p:guideLst/>
    </p:cSldViewPr>
  </p:slideViewPr>
  <p:notesTextViewPr>
    <p:cViewPr>
      <p:scale>
        <a:sx n="3" d="2"/>
        <a:sy n="3" d="2"/>
      </p:scale>
      <p:origin x="0" y="0"/>
    </p:cViewPr>
  </p:notesTextViewPr>
  <p:sorterViewPr>
    <p:cViewPr>
      <p:scale>
        <a:sx n="100" d="100"/>
        <a:sy n="100" d="100"/>
      </p:scale>
      <p:origin x="0" y="-109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2C5006C-C50D-4A87-8744-E65EF1892101}" type="datetimeFigureOut">
              <a:rPr lang="en-US" smtClean="0"/>
              <a:t>5/10/2018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7EC755C-EA31-428F-9098-DFD8C5B833C1}" type="slidenum">
              <a:rPr lang="en-US" smtClean="0"/>
              <a:t>‹#›</a:t>
            </a:fld>
            <a:endParaRPr lang="en-US"/>
          </a:p>
        </p:txBody>
      </p:sp>
    </p:spTree>
    <p:extLst>
      <p:ext uri="{BB962C8B-B14F-4D97-AF65-F5344CB8AC3E}">
        <p14:creationId xmlns:p14="http://schemas.microsoft.com/office/powerpoint/2010/main" val="751560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9CBC8CE8-9FF5-4D19-9392-10865CBC748B}" type="datetimeFigureOut">
              <a:rPr lang="en-US" smtClean="0"/>
              <a:t>5/10/2018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B9B92D3-68C4-4614-98B3-B88589F85EFE}" type="slidenum">
              <a:rPr lang="en-US" smtClean="0"/>
              <a:t>‹#›</a:t>
            </a:fld>
            <a:endParaRPr lang="en-US"/>
          </a:p>
        </p:txBody>
      </p:sp>
    </p:spTree>
    <p:extLst>
      <p:ext uri="{BB962C8B-B14F-4D97-AF65-F5344CB8AC3E}">
        <p14:creationId xmlns:p14="http://schemas.microsoft.com/office/powerpoint/2010/main" val="3062179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B92D3-68C4-4614-98B3-B88589F85EFE}" type="slidenum">
              <a:rPr lang="en-US" smtClean="0"/>
              <a:t>1</a:t>
            </a:fld>
            <a:endParaRPr lang="en-US"/>
          </a:p>
        </p:txBody>
      </p:sp>
    </p:spTree>
    <p:extLst>
      <p:ext uri="{BB962C8B-B14F-4D97-AF65-F5344CB8AC3E}">
        <p14:creationId xmlns:p14="http://schemas.microsoft.com/office/powerpoint/2010/main" val="279826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B92D3-68C4-4614-98B3-B88589F85EFE}" type="slidenum">
              <a:rPr lang="en-US" smtClean="0"/>
              <a:t>2</a:t>
            </a:fld>
            <a:endParaRPr lang="en-US"/>
          </a:p>
        </p:txBody>
      </p:sp>
    </p:spTree>
    <p:extLst>
      <p:ext uri="{BB962C8B-B14F-4D97-AF65-F5344CB8AC3E}">
        <p14:creationId xmlns:p14="http://schemas.microsoft.com/office/powerpoint/2010/main" val="227464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B92D3-68C4-4614-98B3-B88589F85EFE}" type="slidenum">
              <a:rPr lang="en-US" smtClean="0"/>
              <a:t>7</a:t>
            </a:fld>
            <a:endParaRPr lang="en-US"/>
          </a:p>
        </p:txBody>
      </p:sp>
    </p:spTree>
    <p:extLst>
      <p:ext uri="{BB962C8B-B14F-4D97-AF65-F5344CB8AC3E}">
        <p14:creationId xmlns:p14="http://schemas.microsoft.com/office/powerpoint/2010/main" val="35714701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Rectangle 15"/>
          <p:cNvSpPr/>
          <p:nvPr userDrawn="1"/>
        </p:nvSpPr>
        <p:spPr>
          <a:xfrm>
            <a:off x="0" y="5834651"/>
            <a:ext cx="9144000" cy="1023349"/>
          </a:xfrm>
          <a:prstGeom prst="rect">
            <a:avLst/>
          </a:prstGeom>
          <a:solidFill>
            <a:srgbClr val="EF7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9" name="Date Placeholder 8"/>
          <p:cNvSpPr>
            <a:spLocks noGrp="1"/>
          </p:cNvSpPr>
          <p:nvPr>
            <p:ph type="dt" sz="half" idx="10"/>
          </p:nvPr>
        </p:nvSpPr>
        <p:spPr/>
        <p:txBody>
          <a:bodyPr/>
          <a:lstStyle/>
          <a:p>
            <a:fld id="{529DB790-FF6C-443B-A037-169A50134DA5}" type="datetimeFigureOut">
              <a:rPr lang="en-US" smtClean="0"/>
              <a:pPr/>
              <a:t>5/10/2018</a:t>
            </a:fld>
            <a:endParaRPr lang="en-US" dirty="0"/>
          </a:p>
        </p:txBody>
      </p:sp>
      <p:sp>
        <p:nvSpPr>
          <p:cNvPr id="10" name="Footer Placeholder 9"/>
          <p:cNvSpPr>
            <a:spLocks noGrp="1"/>
          </p:cNvSpPr>
          <p:nvPr>
            <p:ph type="ftr" sz="quarter" idx="11"/>
          </p:nvPr>
        </p:nvSpPr>
        <p:spPr>
          <a:xfrm>
            <a:off x="3028950" y="6356351"/>
            <a:ext cx="3086100" cy="365125"/>
          </a:xfrm>
          <a:prstGeom prst="rect">
            <a:avLst/>
          </a:prstGeom>
        </p:spPr>
        <p:txBody>
          <a:bodyPr/>
          <a:lstStyle/>
          <a:p>
            <a:endParaRPr lang="en-US"/>
          </a:p>
        </p:txBody>
      </p:sp>
      <p:sp>
        <p:nvSpPr>
          <p:cNvPr id="11" name="Slide Number Placeholder 10"/>
          <p:cNvSpPr>
            <a:spLocks noGrp="1"/>
          </p:cNvSpPr>
          <p:nvPr>
            <p:ph type="sldNum" sz="quarter" idx="12"/>
          </p:nvPr>
        </p:nvSpPr>
        <p:spPr/>
        <p:txBody>
          <a:bodyPr/>
          <a:lstStyle/>
          <a:p>
            <a:fld id="{DF096B57-532F-4482-B57A-37715B277719}" type="slidenum">
              <a:rPr lang="en-US" smtClean="0"/>
              <a:t>‹#›</a:t>
            </a:fld>
            <a:endParaRPr lang="en-US"/>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5150624"/>
            <a:ext cx="9144000" cy="1135901"/>
          </a:xfrm>
          <a:prstGeom prst="rect">
            <a:avLst/>
          </a:prstGeom>
        </p:spPr>
      </p:pic>
      <p:pic>
        <p:nvPicPr>
          <p:cNvPr id="15" name="Picture 14"/>
          <p:cNvPicPr>
            <a:picLocks noChangeAspect="1"/>
          </p:cNvPicPr>
          <p:nvPr userDrawn="1"/>
        </p:nvPicPr>
        <p:blipFill rotWithShape="1">
          <a:blip r:embed="rId3" cstate="screen">
            <a:extLst>
              <a:ext uri="{28A0092B-C50C-407E-A947-70E740481C1C}">
                <a14:useLocalDpi xmlns:a14="http://schemas.microsoft.com/office/drawing/2010/main" val="0"/>
              </a:ext>
            </a:extLst>
          </a:blip>
          <a:srcRect b="55942"/>
          <a:stretch/>
        </p:blipFill>
        <p:spPr>
          <a:xfrm>
            <a:off x="4045907" y="6097086"/>
            <a:ext cx="1052186" cy="731230"/>
          </a:xfrm>
          <a:prstGeom prst="rect">
            <a:avLst/>
          </a:prstGeom>
        </p:spPr>
      </p:pic>
    </p:spTree>
    <p:extLst>
      <p:ext uri="{BB962C8B-B14F-4D97-AF65-F5344CB8AC3E}">
        <p14:creationId xmlns:p14="http://schemas.microsoft.com/office/powerpoint/2010/main" val="76626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DB790-FF6C-443B-A037-169A50134DA5}" type="datetimeFigureOut">
              <a:rPr lang="en-US" smtClean="0"/>
              <a:t>5/10/2018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424077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DB790-FF6C-443B-A037-169A50134DA5}" type="datetimeFigureOut">
              <a:rPr lang="en-US" smtClean="0"/>
              <a:t>5/10/2018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204652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en-US" dirty="0"/>
              <a:t>Click to edit Master title</a:t>
            </a:r>
          </a:p>
        </p:txBody>
      </p:sp>
      <p:sp>
        <p:nvSpPr>
          <p:cNvPr id="3" name="Content Placeholder 2"/>
          <p:cNvSpPr>
            <a:spLocks noGrp="1"/>
          </p:cNvSpPr>
          <p:nvPr>
            <p:ph idx="1"/>
          </p:nvPr>
        </p:nvSpPr>
        <p:spPr>
          <a:xfrm>
            <a:off x="628650" y="1325563"/>
            <a:ext cx="788670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DB790-FF6C-443B-A037-169A50134DA5}" type="datetimeFigureOut">
              <a:rPr lang="en-US" smtClean="0"/>
              <a:t>5/10/2018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F096B57-532F-4482-B57A-37715B277719}" type="slidenum">
              <a:rPr lang="en-US" smtClean="0"/>
              <a:t>‹#›</a:t>
            </a:fld>
            <a:endParaRPr lang="en-US"/>
          </a:p>
        </p:txBody>
      </p:sp>
      <p:sp>
        <p:nvSpPr>
          <p:cNvPr id="8" name="Rectangle 7"/>
          <p:cNvSpPr/>
          <p:nvPr userDrawn="1"/>
        </p:nvSpPr>
        <p:spPr>
          <a:xfrm>
            <a:off x="0" y="5834651"/>
            <a:ext cx="9144000" cy="1023349"/>
          </a:xfrm>
          <a:prstGeom prst="rect">
            <a:avLst/>
          </a:prstGeom>
          <a:solidFill>
            <a:srgbClr val="FFB7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5150624"/>
            <a:ext cx="9144000" cy="1135901"/>
          </a:xfrm>
          <a:prstGeom prst="rect">
            <a:avLst/>
          </a:prstGeom>
        </p:spPr>
      </p:pic>
      <p:pic>
        <p:nvPicPr>
          <p:cNvPr id="10" name="Picture 9"/>
          <p:cNvPicPr>
            <a:picLocks noChangeAspect="1"/>
          </p:cNvPicPr>
          <p:nvPr userDrawn="1"/>
        </p:nvPicPr>
        <p:blipFill rotWithShape="1">
          <a:blip r:embed="rId3" cstate="screen">
            <a:extLst>
              <a:ext uri="{28A0092B-C50C-407E-A947-70E740481C1C}">
                <a14:useLocalDpi xmlns:a14="http://schemas.microsoft.com/office/drawing/2010/main" val="0"/>
              </a:ext>
            </a:extLst>
          </a:blip>
          <a:srcRect b="55942"/>
          <a:stretch/>
        </p:blipFill>
        <p:spPr>
          <a:xfrm>
            <a:off x="4045907" y="6097086"/>
            <a:ext cx="1052186" cy="731230"/>
          </a:xfrm>
          <a:prstGeom prst="rect">
            <a:avLst/>
          </a:prstGeom>
        </p:spPr>
      </p:pic>
    </p:spTree>
    <p:extLst>
      <p:ext uri="{BB962C8B-B14F-4D97-AF65-F5344CB8AC3E}">
        <p14:creationId xmlns:p14="http://schemas.microsoft.com/office/powerpoint/2010/main" val="4231502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9DB790-FF6C-443B-A037-169A50134DA5}" type="datetimeFigureOut">
              <a:rPr lang="en-US" smtClean="0"/>
              <a:t>5/10/2018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114867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9DB790-FF6C-443B-A037-169A50134DA5}" type="datetimeFigureOut">
              <a:rPr lang="en-US" smtClean="0"/>
              <a:t>5/10/2018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82238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9DB790-FF6C-443B-A037-169A50134DA5}" type="datetimeFigureOut">
              <a:rPr lang="en-US" smtClean="0"/>
              <a:t>5/10/2018</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154401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9DB790-FF6C-443B-A037-169A50134DA5}" type="datetimeFigureOut">
              <a:rPr lang="en-US" smtClean="0"/>
              <a:t>5/10/2018</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269236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DB790-FF6C-443B-A037-169A50134DA5}" type="datetimeFigureOut">
              <a:rPr lang="en-US" smtClean="0"/>
              <a:t>5/10/2018</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419351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9DB790-FF6C-443B-A037-169A50134DA5}" type="datetimeFigureOut">
              <a:rPr lang="en-US" smtClean="0"/>
              <a:t>5/10/2018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399565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9DB790-FF6C-443B-A037-169A50134DA5}" type="datetimeFigureOut">
              <a:rPr lang="en-US" smtClean="0"/>
              <a:t>5/10/2018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F096B57-532F-4482-B57A-37715B277719}" type="slidenum">
              <a:rPr lang="en-US" smtClean="0"/>
              <a:t>‹#›</a:t>
            </a:fld>
            <a:endParaRPr lang="en-US"/>
          </a:p>
        </p:txBody>
      </p:sp>
    </p:spTree>
    <p:extLst>
      <p:ext uri="{BB962C8B-B14F-4D97-AF65-F5344CB8AC3E}">
        <p14:creationId xmlns:p14="http://schemas.microsoft.com/office/powerpoint/2010/main" val="330637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5726391"/>
            <a:ext cx="9144000" cy="1131610"/>
          </a:xfrm>
          <a:prstGeom prst="rect">
            <a:avLst/>
          </a:prstGeom>
          <a:solidFill>
            <a:srgbClr val="005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3" cstate="screen">
            <a:extLst>
              <a:ext uri="{28A0092B-C50C-407E-A947-70E740481C1C}">
                <a14:useLocalDpi xmlns:a14="http://schemas.microsoft.com/office/drawing/2010/main" val="0"/>
              </a:ext>
            </a:extLst>
          </a:blip>
          <a:stretch>
            <a:fillRect/>
          </a:stretch>
        </p:blipFill>
        <p:spPr>
          <a:xfrm>
            <a:off x="0" y="5150624"/>
            <a:ext cx="9144000" cy="1135901"/>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olidFill>
              </a:defRPr>
            </a:lvl1pPr>
          </a:lstStyle>
          <a:p>
            <a:fld id="{529DB790-FF6C-443B-A037-169A50134DA5}" type="datetimeFigureOut">
              <a:rPr lang="en-US" smtClean="0"/>
              <a:pPr/>
              <a:t>5/10/2018</a:t>
            </a:fld>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96B57-532F-4482-B57A-37715B277719}" type="slidenum">
              <a:rPr lang="en-US" smtClean="0"/>
              <a:t>‹#›</a:t>
            </a:fld>
            <a:endParaRPr lang="en-US"/>
          </a:p>
        </p:txBody>
      </p:sp>
      <p:pic>
        <p:nvPicPr>
          <p:cNvPr id="10" name="Picture 9"/>
          <p:cNvPicPr>
            <a:picLocks noChangeAspect="1"/>
          </p:cNvPicPr>
          <p:nvPr userDrawn="1"/>
        </p:nvPicPr>
        <p:blipFill rotWithShape="1">
          <a:blip r:embed="rId14" cstate="screen">
            <a:extLst>
              <a:ext uri="{28A0092B-C50C-407E-A947-70E740481C1C}">
                <a14:useLocalDpi xmlns:a14="http://schemas.microsoft.com/office/drawing/2010/main" val="0"/>
              </a:ext>
            </a:extLst>
          </a:blip>
          <a:srcRect b="55942"/>
          <a:stretch/>
        </p:blipFill>
        <p:spPr>
          <a:xfrm>
            <a:off x="4045907" y="6097086"/>
            <a:ext cx="1052186" cy="731230"/>
          </a:xfrm>
          <a:prstGeom prst="rect">
            <a:avLst/>
          </a:prstGeom>
        </p:spPr>
      </p:pic>
    </p:spTree>
    <p:extLst>
      <p:ext uri="{BB962C8B-B14F-4D97-AF65-F5344CB8AC3E}">
        <p14:creationId xmlns:p14="http://schemas.microsoft.com/office/powerpoint/2010/main" val="1747292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accent3">
              <a:lumMod val="50000"/>
            </a:schemeClr>
          </a:solidFill>
          <a:latin typeface="Futura Std Book" panose="020B05020202040203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3">
              <a:lumMod val="50000"/>
            </a:schemeClr>
          </a:solidFill>
          <a:latin typeface="Futura Std Book" panose="020B05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lumMod val="50000"/>
            </a:schemeClr>
          </a:solidFill>
          <a:latin typeface="Futura Std Book" panose="020B05020202040203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Futura Std Book" panose="020B05020202040203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Futura Std Book" panose="020B05020202040203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Futura Std Book" panose="020B05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4"/>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2957608" y="221725"/>
            <a:ext cx="3108946" cy="4705128"/>
          </a:xfrm>
          <a:prstGeom prst="rect">
            <a:avLst/>
          </a:prstGeom>
        </p:spPr>
      </p:pic>
      <p:sp>
        <p:nvSpPr>
          <p:cNvPr id="5" name="Shape 115"/>
          <p:cNvSpPr/>
          <p:nvPr/>
        </p:nvSpPr>
        <p:spPr>
          <a:xfrm>
            <a:off x="3997038" y="4926853"/>
            <a:ext cx="1030088"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b="1">
                <a:solidFill>
                  <a:srgbClr val="3B3838"/>
                </a:solidFill>
                <a:latin typeface="Futura Std Book"/>
                <a:ea typeface="Futura Std Book"/>
                <a:cs typeface="Futura Std Book"/>
                <a:sym typeface="Futura Std Book"/>
              </a:defRPr>
            </a:lvl1pPr>
          </a:lstStyle>
          <a:p>
            <a:r>
              <a:rPr lang="en-US" sz="1200" dirty="0" smtClean="0"/>
              <a:t>May 10, 2018</a:t>
            </a:r>
            <a:endParaRPr sz="1200" dirty="0"/>
          </a:p>
        </p:txBody>
      </p:sp>
    </p:spTree>
    <p:extLst>
      <p:ext uri="{BB962C8B-B14F-4D97-AF65-F5344CB8AC3E}">
        <p14:creationId xmlns:p14="http://schemas.microsoft.com/office/powerpoint/2010/main" val="58957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5160"/>
            <a:ext cx="7886700" cy="1325563"/>
          </a:xfrm>
        </p:spPr>
        <p:txBody>
          <a:bodyPr/>
          <a:lstStyle/>
          <a:p>
            <a:pPr algn="ctr"/>
            <a:r>
              <a:rPr lang="en-US" dirty="0" smtClean="0"/>
              <a:t>Operations and Maintenance</a:t>
            </a:r>
            <a:endParaRPr lang="en-US" dirty="0"/>
          </a:p>
        </p:txBody>
      </p:sp>
      <p:sp>
        <p:nvSpPr>
          <p:cNvPr id="3" name="Content Placeholder 2"/>
          <p:cNvSpPr>
            <a:spLocks noGrp="1"/>
          </p:cNvSpPr>
          <p:nvPr>
            <p:ph sz="half" idx="1"/>
          </p:nvPr>
        </p:nvSpPr>
        <p:spPr>
          <a:xfrm>
            <a:off x="628650" y="1242151"/>
            <a:ext cx="7992836" cy="4351338"/>
          </a:xfrm>
        </p:spPr>
        <p:txBody>
          <a:bodyPr>
            <a:normAutofit fontScale="92500" lnSpcReduction="10000"/>
          </a:bodyPr>
          <a:lstStyle/>
          <a:p>
            <a:r>
              <a:rPr lang="en-US" dirty="0" smtClean="0"/>
              <a:t>Watershed and Park Operations Dept.</a:t>
            </a:r>
          </a:p>
          <a:p>
            <a:pPr lvl="1"/>
            <a:r>
              <a:rPr lang="en-US" dirty="0" smtClean="0"/>
              <a:t>Kristen Hansen- Dept. Manager</a:t>
            </a:r>
          </a:p>
          <a:p>
            <a:pPr lvl="1"/>
            <a:r>
              <a:rPr lang="en-US" dirty="0" smtClean="0"/>
              <a:t>Tommy Mitchell- Sr. Superintendent</a:t>
            </a:r>
          </a:p>
          <a:p>
            <a:pPr lvl="1"/>
            <a:r>
              <a:rPr lang="en-US" dirty="0" smtClean="0"/>
              <a:t>Matthew Driffill- Urban Reach Superintendent</a:t>
            </a:r>
          </a:p>
          <a:p>
            <a:pPr lvl="1"/>
            <a:r>
              <a:rPr lang="en-US" dirty="0" smtClean="0"/>
              <a:t>Fred Ronje- San Pedro Creek Foreman</a:t>
            </a:r>
          </a:p>
          <a:p>
            <a:pPr lvl="1"/>
            <a:r>
              <a:rPr lang="en-US" dirty="0" smtClean="0"/>
              <a:t>Six staff total</a:t>
            </a:r>
          </a:p>
          <a:p>
            <a:r>
              <a:rPr lang="en-US" dirty="0"/>
              <a:t>An Operations and Maintenance agreement was approved by Bexar County, the City of San Antonio and the San Antonio River Authority on April 12, 2018.  This agreement sets the standards of operations and maintenance for the San Pedro Creek Culture Park</a:t>
            </a:r>
          </a:p>
          <a:p>
            <a:pPr lvl="1"/>
            <a:endParaRPr lang="en-US" dirty="0" smtClean="0"/>
          </a:p>
        </p:txBody>
      </p:sp>
    </p:spTree>
    <p:extLst>
      <p:ext uri="{BB962C8B-B14F-4D97-AF65-F5344CB8AC3E}">
        <p14:creationId xmlns:p14="http://schemas.microsoft.com/office/powerpoint/2010/main" val="29701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539931"/>
            <a:ext cx="7818664" cy="5637032"/>
          </a:xfrm>
        </p:spPr>
        <p:txBody>
          <a:bodyPr>
            <a:normAutofit/>
          </a:bodyPr>
          <a:lstStyle/>
          <a:p>
            <a:r>
              <a:rPr lang="en-US" dirty="0" smtClean="0">
                <a:solidFill>
                  <a:schemeClr val="tx1"/>
                </a:solidFill>
              </a:rPr>
              <a:t>Routine </a:t>
            </a:r>
            <a:r>
              <a:rPr lang="en-US" dirty="0">
                <a:solidFill>
                  <a:schemeClr val="tx1"/>
                </a:solidFill>
              </a:rPr>
              <a:t>Activities</a:t>
            </a:r>
          </a:p>
          <a:p>
            <a:pPr lvl="1"/>
            <a:r>
              <a:rPr lang="en-US" dirty="0">
                <a:solidFill>
                  <a:schemeClr val="tx1"/>
                </a:solidFill>
              </a:rPr>
              <a:t>O&amp;M associated with vegetation, hardscape, recreational features, litter removal, signage, public </a:t>
            </a:r>
            <a:r>
              <a:rPr lang="en-US" dirty="0" smtClean="0">
                <a:solidFill>
                  <a:schemeClr val="tx1"/>
                </a:solidFill>
              </a:rPr>
              <a:t>art, special event support</a:t>
            </a:r>
            <a:endParaRPr lang="en-US" dirty="0">
              <a:solidFill>
                <a:schemeClr val="tx1"/>
              </a:solidFill>
            </a:endParaRPr>
          </a:p>
          <a:p>
            <a:r>
              <a:rPr lang="en-US" dirty="0" smtClean="0">
                <a:solidFill>
                  <a:schemeClr val="tx1"/>
                </a:solidFill>
              </a:rPr>
              <a:t>Event </a:t>
            </a:r>
            <a:r>
              <a:rPr lang="en-US" dirty="0">
                <a:solidFill>
                  <a:schemeClr val="tx1"/>
                </a:solidFill>
              </a:rPr>
              <a:t>– Based Activities</a:t>
            </a:r>
          </a:p>
          <a:p>
            <a:pPr lvl="1"/>
            <a:r>
              <a:rPr lang="en-US" dirty="0" smtClean="0">
                <a:solidFill>
                  <a:schemeClr val="tx1"/>
                </a:solidFill>
              </a:rPr>
              <a:t>Graffiti,</a:t>
            </a:r>
          </a:p>
          <a:p>
            <a:pPr lvl="1"/>
            <a:r>
              <a:rPr lang="en-US" dirty="0" smtClean="0">
                <a:solidFill>
                  <a:schemeClr val="tx1"/>
                </a:solidFill>
              </a:rPr>
              <a:t>Vandalism</a:t>
            </a:r>
          </a:p>
          <a:p>
            <a:pPr lvl="1"/>
            <a:r>
              <a:rPr lang="en-US" dirty="0" smtClean="0">
                <a:solidFill>
                  <a:schemeClr val="tx1"/>
                </a:solidFill>
              </a:rPr>
              <a:t>Safety concerns (ex: Hazard Trees)</a:t>
            </a:r>
          </a:p>
          <a:p>
            <a:pPr lvl="1"/>
            <a:r>
              <a:rPr lang="en-US" dirty="0" smtClean="0">
                <a:solidFill>
                  <a:schemeClr val="tx1"/>
                </a:solidFill>
              </a:rPr>
              <a:t>Rain/flood response</a:t>
            </a:r>
          </a:p>
          <a:p>
            <a:pPr lvl="1"/>
            <a:endParaRPr lang="en-US" dirty="0"/>
          </a:p>
          <a:p>
            <a:endParaRPr lang="en-US" dirty="0"/>
          </a:p>
        </p:txBody>
      </p:sp>
    </p:spTree>
    <p:extLst>
      <p:ext uri="{BB962C8B-B14F-4D97-AF65-F5344CB8AC3E}">
        <p14:creationId xmlns:p14="http://schemas.microsoft.com/office/powerpoint/2010/main" val="164180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p:cNvPicPr>
            <a:picLocks noChangeAspect="1"/>
          </p:cNvPicPr>
          <p:nvPr/>
        </p:nvPicPr>
        <p:blipFill>
          <a:blip r:embed="rId2"/>
          <a:stretch>
            <a:fillRect/>
          </a:stretch>
        </p:blipFill>
        <p:spPr>
          <a:xfrm>
            <a:off x="383177" y="-60960"/>
            <a:ext cx="8464732" cy="7010400"/>
          </a:xfrm>
          <a:prstGeom prst="rect">
            <a:avLst/>
          </a:prstGeom>
        </p:spPr>
      </p:pic>
    </p:spTree>
    <p:extLst>
      <p:ext uri="{BB962C8B-B14F-4D97-AF65-F5344CB8AC3E}">
        <p14:creationId xmlns:p14="http://schemas.microsoft.com/office/powerpoint/2010/main" val="370262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1257"/>
            <a:ext cx="7886700" cy="1325563"/>
          </a:xfrm>
        </p:spPr>
        <p:txBody>
          <a:bodyPr/>
          <a:lstStyle/>
          <a:p>
            <a:pPr algn="ctr"/>
            <a:r>
              <a:rPr lang="en-US" dirty="0" smtClean="0"/>
              <a:t>Hours of Operation and Additional Support</a:t>
            </a:r>
            <a:endParaRPr lang="en-US" dirty="0"/>
          </a:p>
        </p:txBody>
      </p:sp>
      <p:sp>
        <p:nvSpPr>
          <p:cNvPr id="3" name="Content Placeholder 2"/>
          <p:cNvSpPr>
            <a:spLocks noGrp="1"/>
          </p:cNvSpPr>
          <p:nvPr>
            <p:ph idx="1"/>
          </p:nvPr>
        </p:nvSpPr>
        <p:spPr>
          <a:xfrm>
            <a:off x="628650" y="1821951"/>
            <a:ext cx="7886700" cy="4851400"/>
          </a:xfrm>
        </p:spPr>
        <p:txBody>
          <a:bodyPr/>
          <a:lstStyle/>
          <a:p>
            <a:r>
              <a:rPr lang="en-US" sz="2000" dirty="0" smtClean="0"/>
              <a:t>SPC Park Hours of Operation- 5am-11pm</a:t>
            </a:r>
          </a:p>
          <a:p>
            <a:r>
              <a:rPr lang="en-US" sz="2000" dirty="0" smtClean="0"/>
              <a:t>Park Police patrol- 7am- 10pm continuously.  Bike patrol throughout the night time hours</a:t>
            </a:r>
          </a:p>
          <a:p>
            <a:r>
              <a:rPr lang="en-US" sz="2000" dirty="0" smtClean="0"/>
              <a:t>Centro coverage- 6am-8pm</a:t>
            </a:r>
          </a:p>
          <a:p>
            <a:pPr lvl="1"/>
            <a:r>
              <a:rPr lang="en-US" sz="2000" dirty="0" smtClean="0"/>
              <a:t>Daily trash and recycling removal and cleaning of area with pan and broom</a:t>
            </a:r>
          </a:p>
          <a:p>
            <a:pPr lvl="1"/>
            <a:r>
              <a:rPr lang="en-US" sz="2000" dirty="0" smtClean="0"/>
              <a:t>Site amenities and art wiped clean daily and as needed</a:t>
            </a:r>
          </a:p>
          <a:p>
            <a:pPr lvl="1"/>
            <a:r>
              <a:rPr lang="en-US" sz="2000" dirty="0" smtClean="0"/>
              <a:t>Removal of graffiti, gum</a:t>
            </a:r>
          </a:p>
          <a:p>
            <a:endParaRPr lang="en-US" sz="2000" dirty="0" smtClean="0"/>
          </a:p>
          <a:p>
            <a:pPr lvl="1"/>
            <a:endParaRPr lang="en-US" dirty="0"/>
          </a:p>
        </p:txBody>
      </p:sp>
    </p:spTree>
    <p:extLst>
      <p:ext uri="{BB962C8B-B14F-4D97-AF65-F5344CB8AC3E}">
        <p14:creationId xmlns:p14="http://schemas.microsoft.com/office/powerpoint/2010/main" val="372938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Other Considerations </a:t>
            </a:r>
            <a:endParaRPr lang="en-US" dirty="0"/>
          </a:p>
        </p:txBody>
      </p:sp>
      <p:sp>
        <p:nvSpPr>
          <p:cNvPr id="6" name="Content Placeholder 5"/>
          <p:cNvSpPr>
            <a:spLocks noGrp="1"/>
          </p:cNvSpPr>
          <p:nvPr>
            <p:ph idx="1"/>
          </p:nvPr>
        </p:nvSpPr>
        <p:spPr/>
        <p:txBody>
          <a:bodyPr/>
          <a:lstStyle/>
          <a:p>
            <a:r>
              <a:rPr lang="en-US" sz="2000" dirty="0" smtClean="0"/>
              <a:t>Water </a:t>
            </a:r>
            <a:r>
              <a:rPr lang="en-US" sz="2000" dirty="0"/>
              <a:t>contact-</a:t>
            </a:r>
          </a:p>
          <a:p>
            <a:pPr lvl="1"/>
            <a:r>
              <a:rPr lang="en-US" sz="2000" dirty="0"/>
              <a:t>Wading in the Plaza de </a:t>
            </a:r>
            <a:r>
              <a:rPr lang="en-US" sz="2000" dirty="0" err="1"/>
              <a:t>Fundacion</a:t>
            </a:r>
            <a:r>
              <a:rPr lang="en-US" sz="2000" dirty="0"/>
              <a:t> only</a:t>
            </a:r>
          </a:p>
          <a:p>
            <a:pPr lvl="1"/>
            <a:r>
              <a:rPr lang="en-US" sz="2000" dirty="0"/>
              <a:t>No swimming </a:t>
            </a:r>
            <a:r>
              <a:rPr lang="en-US" sz="2000" dirty="0" smtClean="0"/>
              <a:t>allowed</a:t>
            </a:r>
          </a:p>
          <a:p>
            <a:pPr lvl="1"/>
            <a:r>
              <a:rPr lang="en-US" sz="2000" dirty="0" smtClean="0"/>
              <a:t>No drinking or ingestion of water</a:t>
            </a:r>
            <a:endParaRPr lang="en-US" sz="2000" dirty="0"/>
          </a:p>
          <a:p>
            <a:r>
              <a:rPr lang="en-US" sz="2000" dirty="0"/>
              <a:t>Bicycles- allowed on the paseos and street</a:t>
            </a:r>
          </a:p>
          <a:p>
            <a:r>
              <a:rPr lang="en-US" sz="2000" dirty="0" err="1"/>
              <a:t>Segways</a:t>
            </a:r>
            <a:r>
              <a:rPr lang="en-US" sz="2000" dirty="0"/>
              <a:t>- motorized vehicles are not allowed on the paseos</a:t>
            </a:r>
          </a:p>
          <a:p>
            <a:r>
              <a:rPr lang="en-US" sz="2000" dirty="0"/>
              <a:t>Signage- Water contact, share the trail signs will be installed along the project</a:t>
            </a:r>
          </a:p>
          <a:p>
            <a:endParaRPr lang="en-US" dirty="0"/>
          </a:p>
        </p:txBody>
      </p:sp>
    </p:spTree>
    <p:extLst>
      <p:ext uri="{BB962C8B-B14F-4D97-AF65-F5344CB8AC3E}">
        <p14:creationId xmlns:p14="http://schemas.microsoft.com/office/powerpoint/2010/main" val="3441895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98726"/>
            <a:ext cx="7886700" cy="1325563"/>
          </a:xfrm>
        </p:spPr>
        <p:txBody>
          <a:bodyPr>
            <a:normAutofit/>
          </a:bodyPr>
          <a:lstStyle/>
          <a:p>
            <a:pPr algn="ctr"/>
            <a:r>
              <a:rPr lang="en-US" sz="5400" dirty="0"/>
              <a:t>QUESTIONS</a:t>
            </a:r>
          </a:p>
        </p:txBody>
      </p:sp>
    </p:spTree>
    <p:extLst>
      <p:ext uri="{BB962C8B-B14F-4D97-AF65-F5344CB8AC3E}">
        <p14:creationId xmlns:p14="http://schemas.microsoft.com/office/powerpoint/2010/main" val="22908155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5348</TotalTime>
  <Words>232</Words>
  <Application>Microsoft Office PowerPoint</Application>
  <PresentationFormat>On-screen Show (4:3)</PresentationFormat>
  <Paragraphs>35</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Futura Std Book</vt:lpstr>
      <vt:lpstr>Office Theme</vt:lpstr>
      <vt:lpstr>PowerPoint Presentation</vt:lpstr>
      <vt:lpstr>Operations and Maintenance</vt:lpstr>
      <vt:lpstr>PowerPoint Presentation</vt:lpstr>
      <vt:lpstr>PowerPoint Presentation</vt:lpstr>
      <vt:lpstr>Hours of Operation and Additional Support</vt:lpstr>
      <vt:lpstr>Other Considerations </vt:lpstr>
      <vt:lpstr>QUESTIONS</vt:lpstr>
    </vt:vector>
  </TitlesOfParts>
  <Company>San Antonio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Bridget  Hinze</dc:creator>
  <cp:lastModifiedBy>Monica Trevino-Ortega</cp:lastModifiedBy>
  <cp:revision>362</cp:revision>
  <cp:lastPrinted>2017-06-20T22:08:44Z</cp:lastPrinted>
  <dcterms:created xsi:type="dcterms:W3CDTF">2016-11-26T00:14:49Z</dcterms:created>
  <dcterms:modified xsi:type="dcterms:W3CDTF">2018-05-10T12:57:24Z</dcterms:modified>
</cp:coreProperties>
</file>